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4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761163" cy="9942513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3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7A3E"/>
    <a:srgbClr val="F8B143"/>
    <a:srgbClr val="EE763D"/>
    <a:srgbClr val="F19365"/>
    <a:srgbClr val="EE783F"/>
    <a:srgbClr val="81935F"/>
    <a:srgbClr val="008000"/>
    <a:srgbClr val="AEDF36"/>
    <a:srgbClr val="06824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2857" autoAdjust="0"/>
  </p:normalViewPr>
  <p:slideViewPr>
    <p:cSldViewPr>
      <p:cViewPr varScale="1">
        <p:scale>
          <a:sx n="70" d="100"/>
          <a:sy n="70" d="100"/>
        </p:scale>
        <p:origin x="1428" y="72"/>
      </p:cViewPr>
      <p:guideLst>
        <p:guide pos="2880"/>
        <p:guide orient="horz" pos="13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422D7C-C790-48C3-9B0D-5631DA9347F2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6803D0-FF4B-41E5-BC49-183954CC1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1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884368" y="617378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99B20-0283-438C-9A1B-33C8E83067F4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A3C6B-E569-4E5D-A49F-B6F7423E7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-609600" y="5085184"/>
            <a:ext cx="789112" cy="15736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343B0-1017-4F44-B294-8F86C1187197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439A-5639-4388-A55E-FD8DADA8C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CC26-169F-4BEC-A183-01BE48F4BB1A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8E44-4BCF-4D40-8B97-284C228C7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609600" y="5085184"/>
            <a:ext cx="789112" cy="15736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FC7E8-D2A6-42CE-830C-323D71C860D7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90A5-46E0-4121-8321-546EFA62F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F835B-2D60-42BB-82DC-56C83E85B98C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0C402-B41F-4F22-AB75-C26F065B9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D1F1A-91BD-416A-ABBD-6CE0ADC74AB4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C032A-9B50-4B43-9D7F-36444BAF9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2CDB3-356E-4F93-9075-AAFD3E2FCBBE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411EA-4154-4262-AD0A-CCC07F527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898C-954C-4E84-BC16-0E8C8D899AEB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D9FF-452A-40BA-8F3F-590859738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760A1-C55E-4F48-AEE4-719176E8F15F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CFC0E-99D3-4F37-B912-111DC078C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F7897-9D1B-49A0-8326-FDF850A32E17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17E1-77C1-40C7-8E81-753FEA8F1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FA000-A545-4B40-B2BA-0A553FEF47D3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5369F-C045-47AE-83FF-F3454FB28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806022-103F-4B57-9EFD-DA843DDDF1B7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33245" y="63471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F599F1-C137-4D28-B74F-1D2721952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71600" y="1325175"/>
            <a:ext cx="2088231" cy="738664"/>
            <a:chOff x="971600" y="1325175"/>
            <a:chExt cx="2088231" cy="73866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3150" y="1400175"/>
              <a:ext cx="1986681" cy="588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71600" y="1325175"/>
              <a:ext cx="1816523" cy="738664"/>
            </a:xfrm>
            <a:custGeom>
              <a:avLst/>
              <a:gdLst>
                <a:gd name="connsiteX0" fmla="*/ 0 w 2978701"/>
                <a:gd name="connsiteY0" fmla="*/ 0 h 1200329"/>
                <a:gd name="connsiteX1" fmla="*/ 2978701 w 2978701"/>
                <a:gd name="connsiteY1" fmla="*/ 0 h 1200329"/>
                <a:gd name="connsiteX2" fmla="*/ 2978701 w 2978701"/>
                <a:gd name="connsiteY2" fmla="*/ 1200329 h 1200329"/>
                <a:gd name="connsiteX3" fmla="*/ 0 w 2978701"/>
                <a:gd name="connsiteY3" fmla="*/ 1200329 h 1200329"/>
                <a:gd name="connsiteX4" fmla="*/ 0 w 2978701"/>
                <a:gd name="connsiteY4" fmla="*/ 0 h 1200329"/>
                <a:gd name="connsiteX0" fmla="*/ 0 w 2981876"/>
                <a:gd name="connsiteY0" fmla="*/ 0 h 1203504"/>
                <a:gd name="connsiteX1" fmla="*/ 2978701 w 2981876"/>
                <a:gd name="connsiteY1" fmla="*/ 0 h 1203504"/>
                <a:gd name="connsiteX2" fmla="*/ 2981876 w 2981876"/>
                <a:gd name="connsiteY2" fmla="*/ 1203504 h 1203504"/>
                <a:gd name="connsiteX3" fmla="*/ 0 w 2981876"/>
                <a:gd name="connsiteY3" fmla="*/ 1200329 h 1203504"/>
                <a:gd name="connsiteX4" fmla="*/ 0 w 2981876"/>
                <a:gd name="connsiteY4" fmla="*/ 0 h 12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1876" h="1203504">
                  <a:moveTo>
                    <a:pt x="0" y="0"/>
                  </a:moveTo>
                  <a:lnTo>
                    <a:pt x="2978701" y="0"/>
                  </a:lnTo>
                  <a:cubicBezTo>
                    <a:pt x="2979759" y="401168"/>
                    <a:pt x="2980818" y="802336"/>
                    <a:pt x="2981876" y="1203504"/>
                  </a:cubicBezTo>
                  <a:lnTo>
                    <a:pt x="0" y="1200329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txBody>
            <a:bodyPr wrap="none" rtlCol="0">
              <a:spAutoFit/>
            </a:bodyPr>
            <a:lstStyle/>
            <a:p>
              <a:r>
                <a:rPr lang="ru-RU" sz="1050" b="1" dirty="0" smtClean="0">
                  <a:latin typeface="PF DinDisplay Pro" panose="02000506030000020004" pitchFamily="2" charset="0"/>
                </a:rPr>
                <a:t>КУЗБАССКАЯ</a:t>
              </a:r>
            </a:p>
            <a:p>
              <a:r>
                <a:rPr lang="ru-RU" sz="1050" b="1" dirty="0" smtClean="0">
                  <a:latin typeface="PF DinDisplay Pro" panose="02000506030000020004" pitchFamily="2" charset="0"/>
                </a:rPr>
                <a:t>ГОСУДАРСТВЕННАЯ</a:t>
              </a:r>
            </a:p>
            <a:p>
              <a:r>
                <a:rPr lang="ru-RU" sz="1050" b="1" dirty="0" smtClean="0">
                  <a:latin typeface="PF DinDisplay Pro" panose="02000506030000020004" pitchFamily="2" charset="0"/>
                </a:rPr>
                <a:t>СЕЛЬСКОХОЗЯЙСТВЕННАЯ</a:t>
              </a:r>
            </a:p>
            <a:p>
              <a:r>
                <a:rPr lang="ru-RU" sz="1050" b="1" dirty="0" smtClean="0">
                  <a:latin typeface="PF DinDisplay Pro" panose="02000506030000020004" pitchFamily="2" charset="0"/>
                </a:rPr>
                <a:t>АКАДЕМИЯ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683568" y="2806554"/>
            <a:ext cx="6696744" cy="2134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развития кафедры «Физической культуры и спорта»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 2021–2025 годы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14288"/>
            <a:ext cx="9144000" cy="1573212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деятельность кафедры физической культуры и спорта планируется по следующим направлениям: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 международных научных конференциях и семинарах по проблемам развития физической культуры и спорта, здорового образа жизни, физической рекреации и реабилитации;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студентов - иностранцев 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участию в международных турнирах.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7608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628" y="640830"/>
            <a:ext cx="9145016" cy="1573635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развивать опыт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с абитуриентами в виде: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 физкультурно-оздоровительных и спортивно-массовых мероприятий в спортивном зале академии;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сборных команд академии в ежегодной Универсиаде Кузбасса и  Универсиаде Минсельхоза среди учреждений высшего образования;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сборных команд академии в городских и областных соревнованиях, способствующих освещению в СМИ информации о развитии физической культуры и спорта в академии и привлечению потенциальных абитуриентов</a:t>
            </a:r>
            <a:r>
              <a:rPr lang="ru-RU" dirty="0"/>
              <a:t>.</a:t>
            </a:r>
            <a:r>
              <a:rPr lang="ru-RU" sz="2400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6892402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4464496"/>
          </a:xfrm>
        </p:spPr>
        <p:txBody>
          <a:bodyPr/>
          <a:lstStyle/>
          <a:p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b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b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8571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229600" cy="2655168"/>
          </a:xfrm>
        </p:spPr>
        <p:txBody>
          <a:bodyPr/>
          <a:lstStyle/>
          <a:p>
            <a:pPr algn="just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поддержание физического здоровья, формирование здорового образа жизни студентов и преподавателей через различные формы спортивно-массовых и оздоровительных мероприятий, проводимых в вузе</a:t>
            </a:r>
          </a:p>
        </p:txBody>
      </p:sp>
    </p:spTree>
    <p:extLst>
      <p:ext uri="{BB962C8B-B14F-4D97-AF65-F5344CB8AC3E}">
        <p14:creationId xmlns:p14="http://schemas.microsoft.com/office/powerpoint/2010/main" val="233274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6407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450215" algn="l"/>
              </a:tabLst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теоретических и практических основ знаний и умений реализации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двигательной активности и привитие здорового стиля жизнедеятельности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 различные индивидуальные и массовые формы спортивно-массовых</a:t>
            </a:r>
            <a:r>
              <a:rPr lang="ru-RU" sz="17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оздоровительных</a:t>
            </a:r>
            <a:r>
              <a:rPr lang="ru-RU" sz="1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мероприятий.</a:t>
            </a: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450215" algn="l"/>
              </a:tabLst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z="1700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массового</a:t>
            </a:r>
            <a:r>
              <a:rPr lang="ru-RU" sz="1700" spc="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спорта</a:t>
            </a:r>
            <a:r>
              <a:rPr lang="ru-RU" sz="1700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700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физкультурно-оздоровительной</a:t>
            </a:r>
            <a:r>
              <a:rPr lang="ru-RU" sz="17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 путем организации и проведения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спортивно-массовых мероприятий,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направленных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физическое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воспитание,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здоровому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образу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жизни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обучающихся,</a:t>
            </a:r>
            <a:r>
              <a:rPr lang="ru-RU" sz="17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преподавателей</a:t>
            </a:r>
            <a:r>
              <a:rPr lang="ru-RU" sz="17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сотрудников</a:t>
            </a:r>
            <a:r>
              <a:rPr lang="ru-RU" sz="17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академии.</a:t>
            </a: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 startAt="2"/>
              <a:tabLst>
                <a:tab pos="450215" algn="l"/>
              </a:tabLst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оптимальных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условий,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обеспечивающих возможность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студентов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вести</a:t>
            </a:r>
            <a:r>
              <a:rPr lang="ru-RU" sz="17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здоровый</a:t>
            </a:r>
            <a:r>
              <a:rPr lang="ru-RU" sz="17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</a:t>
            </a:r>
            <a:r>
              <a:rPr lang="ru-RU" sz="17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жизни,</a:t>
            </a:r>
            <a:r>
              <a:rPr lang="ru-RU" sz="17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систематически</a:t>
            </a:r>
            <a:r>
              <a:rPr lang="ru-RU" sz="1700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заниматься</a:t>
            </a:r>
            <a:r>
              <a:rPr lang="ru-RU" sz="17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физической </a:t>
            </a:r>
            <a:r>
              <a:rPr lang="ru-RU" sz="17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культурой и</a:t>
            </a:r>
            <a:r>
              <a:rPr lang="ru-RU" sz="17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спортом.</a:t>
            </a: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 startAt="2"/>
              <a:tabLst>
                <a:tab pos="450215" algn="l"/>
              </a:tabLst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Информационное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обеспечение,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пропаганда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физической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спорта,</a:t>
            </a:r>
            <a:r>
              <a:rPr lang="ru-RU" sz="17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здорового</a:t>
            </a:r>
            <a:r>
              <a:rPr lang="ru-RU" sz="17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образа</a:t>
            </a:r>
            <a:r>
              <a:rPr lang="ru-RU" sz="17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жизни</a:t>
            </a:r>
            <a:r>
              <a:rPr lang="ru-RU" sz="17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7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сайте</a:t>
            </a:r>
            <a:r>
              <a:rPr lang="ru-RU" sz="17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вуза.</a:t>
            </a: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 startAt="2"/>
              <a:tabLst>
                <a:tab pos="450215" algn="l"/>
              </a:tabLst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Оздоровление и профилактика от различных форм заболеваний студентов и преподавателей через выполнение различных физических упражнений на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открытом воздухе, в любую погоду, закаливание организма, придерживаться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здорового</a:t>
            </a:r>
            <a:r>
              <a:rPr lang="ru-RU" sz="17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питания</a:t>
            </a:r>
            <a:r>
              <a:rPr lang="ru-RU" sz="17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7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соблюдения</a:t>
            </a:r>
            <a:r>
              <a:rPr lang="ru-RU" sz="17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режима</a:t>
            </a:r>
            <a:r>
              <a:rPr lang="ru-RU" sz="1700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труда</a:t>
            </a:r>
            <a:r>
              <a:rPr lang="ru-RU" sz="17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7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отдыха.</a:t>
            </a: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 startAt="2"/>
              <a:tabLst>
                <a:tab pos="450215" algn="l"/>
              </a:tabLst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привычки здорового образа жизни, развитие и поддержание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базовых физических качеств человека, </a:t>
            </a:r>
            <a:r>
              <a:rPr lang="ru-RU" sz="17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взаимосотрудничество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уважительные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</a:t>
            </a:r>
            <a:r>
              <a:rPr lang="ru-RU" sz="1700" spc="3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между студентами</a:t>
            </a:r>
            <a:r>
              <a:rPr lang="ru-RU" sz="1700" spc="3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преподавателями, создание</a:t>
            </a:r>
            <a:r>
              <a:rPr lang="ru-RU" sz="1700" spc="3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здоровой творческой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единой образовательной атмосферы в вузе через совместные спортивные и</a:t>
            </a:r>
            <a:r>
              <a:rPr lang="ru-RU" sz="17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оздоровительные</a:t>
            </a:r>
            <a:r>
              <a:rPr lang="ru-RU" sz="17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праздники</a:t>
            </a:r>
            <a:r>
              <a:rPr lang="ru-RU" sz="1700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7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мероприятия.</a:t>
            </a: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 startAt="2"/>
              <a:tabLst>
                <a:tab pos="450215" algn="l"/>
              </a:tabLst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Поэтапное</a:t>
            </a:r>
            <a:r>
              <a:rPr lang="ru-RU" sz="17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внедрение</a:t>
            </a:r>
            <a:r>
              <a:rPr lang="ru-RU" sz="17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Всероссийского</a:t>
            </a:r>
            <a:r>
              <a:rPr lang="ru-RU" sz="17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физкультурно-спортивного</a:t>
            </a:r>
            <a:r>
              <a:rPr lang="ru-RU" sz="17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комплекса</a:t>
            </a:r>
            <a:r>
              <a:rPr lang="ru-RU" sz="17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«Готов</a:t>
            </a:r>
            <a:r>
              <a:rPr lang="ru-RU" sz="17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7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труду</a:t>
            </a:r>
            <a:r>
              <a:rPr lang="ru-RU" sz="17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700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обороне»</a:t>
            </a:r>
            <a:r>
              <a:rPr lang="ru-RU" sz="17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(ГТО).</a:t>
            </a:r>
            <a:endParaRPr lang="ru-RU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9094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284984"/>
          </a:xfrm>
        </p:spPr>
        <p:txBody>
          <a:bodyPr/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И ОЖИДАЕМЫЕ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ПРОГРАММЫ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(свобода выбора учащимися вне учебных занятий, совместное планирование работы);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-участие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(вовлечение всех субъектов программы в планирование, реализацию и оценку действий);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 (программа направлена на укрепление физического, умственного, социального и психического здоровья учащихся);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-интеграция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(сотрудничество с заинтересованными организациями);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-системность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(физическое развитие происходит по определенной системе).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9281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310" y="0"/>
            <a:ext cx="9173309" cy="6813376"/>
          </a:xfrm>
        </p:spPr>
        <p:txBody>
          <a:bodyPr/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учащихся и преподавателей академии к своему здоровью как к основному фактору успеха на основных этапах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физического, умственного, психического, социального здоровья всех участников учебно-воспитательного процесса.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личности обучающегося с учетом его индивидуальных способностей, состояния здоровья и мотивации.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Внедрение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Всероссийского физкультурно-спортивного комплекса «Готов к труду и обороне» (ГТО) и получение значков различной категории по результатам сдачи норм ГТО.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1766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-14717"/>
            <a:ext cx="9108504" cy="1499501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физической культуры и спорта обеспечивает учебный процесс по физическому воспитанию студентов высшей школы дневной, очно-заочной и заочной форм обучения Кузбасской ГСХА по дисциплинам «Физическая культура и спорт» и «Элективные дисциплины по физической культуре и спорту»». Кафедра ведет работу со студентами по четырем направлениям: учебному, научному, спортивно-массовому и оздоровительному. Основным приоритетом педагогической деятельности кафедры является проведение лекционных, практических и тренировочных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занятий со студентами 1–4 курсов.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повышения эффективности занятий со студентами планируется: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вариативности на занятиях и возможности выбора форм и видов двигательной деятельности в зависимости от предпочтений обучающегося;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 учебный и тренировочный процессы новых видов физкультурно-спортивной деятельности: настольный теннис, бадминтон, конный спорт и др.;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большего количества студентов к участию в спортивных соревнованиях различного уровня, физкультурно-оздоровительных и спортивно-массовых мероприятиях;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здорового образа жизни и формирование физической культуры обучающихся.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1329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42" y="0"/>
            <a:ext cx="9121657" cy="2132856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Научно-исследовательская деятельность.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кафедрой ежегодной научно-практической конференции для студентов и преподавателей по направлению «Физическая культура и спорт»;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студентов Кузбасской ГСХА к научно-исследовательской деятельности по различным направлениям физкультурно-оздоровительной и спортивной деятельности с последующим выступлением с докладами на научно-практических конференциях и их публикацией в сборниках статей;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результатов собственных исследований преподавателями кафедры в журналах ВАК и РИНЦ;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42508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7885113" cy="157321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кадров высшей квалификации.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настоящее время на кафедре работают 1 кандидат медицинских наук, один преподаватель кафедры имеет учёное звание доцента. До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июня 2022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планируется получение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ученой степени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Миленького И.О.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ведущих тренеров и специалистов города Кемерово для подготовки сборных команд к соревнованиям городского, областного и Российского уровня;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периодическое повышение квалификации преподавателями кафедры с целью получения ими новых знаний и компетенций в области физической культуры и спорта.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38294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63"/>
            <a:ext cx="9036496" cy="6223749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оснащение кафедры.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Материально-техническая база является основой и необходимым условием для организации физкультурно-оздоровительной и спортивной деятельности в филиале. Развитие материально-технической базы необходимо для полноценного проведения учебных и тренировочных занятий, спортивных соревнований и спортивно-массовых мероприятий.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 материально-технической базы планируется: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ежегодные заявки на приобретение спортивного оборудования, инвентаря и спортивной формы для сборных команд по различным видам спорта;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помещение для тренажерного зала;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текущий ремонт лыжной базы;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произвести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реконструкцию спортивной площадки</a:t>
            </a:r>
          </a:p>
        </p:txBody>
      </p:sp>
    </p:spTree>
    <p:extLst>
      <p:ext uri="{BB962C8B-B14F-4D97-AF65-F5344CB8AC3E}">
        <p14:creationId xmlns:p14="http://schemas.microsoft.com/office/powerpoint/2010/main" val="98979196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4af5b31c655426fccd08ca74d9e2faa77d6"/>
  <p:tag name="ISPRING_RESOURCE_PATHS_HASH_PRESENTER" val="912428c3d1b0c47823273a80a4acb74c6ea11b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Century Gothic" panose="020B05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Шаблон.potx" id="{4E712EAF-0E1B-4CD2-800C-DB00F9F35E5C}" vid="{043A62BD-D2D4-4EBD-B935-D32A869CDAE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5626</TotalTime>
  <Words>278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PF DinDisplay Pro</vt:lpstr>
      <vt:lpstr>Times New Roman</vt:lpstr>
      <vt:lpstr>Тема Office</vt:lpstr>
      <vt:lpstr>Презентация PowerPoint</vt:lpstr>
      <vt:lpstr>Цель: укрепление и поддержание физического здоровья, формирование здорового образа жизни студентов и преподавателей через различные формы спортивно-массовых и оздоровительных мероприятий, проводимых в вузе</vt:lpstr>
      <vt:lpstr>Презентация PowerPoint</vt:lpstr>
      <vt:lpstr>ОСНОВНЫЕ ПРИНЦИПЫ И ОЖИДАЕМЫЕ РЕЗУЛЬТАТЫ ПРОГРАММЫ  - демократичность (свобода выбора учащимися вне учебных занятий, совместное планирование работы); -участие (вовлечение всех субъектов программы в планирование, реализацию и оценку действий); целостность (программа направлена на укрепление физического, умственного, социального и психического здоровья учащихся); -интеграция (сотрудничество с заинтересованными организациями); -системность (физическое развитие происходит по определенной системе).   </vt:lpstr>
      <vt:lpstr>Ожидаемые результаты: - Формирование отношения учащихся и преподавателей академии к своему здоровью как к основному фактору успеха на основных этапах жизни.  - Повышение уровня физического, умственного, психического, социального здоровья всех участников учебно-воспитательного процесса. - Формирование физической культуры личности обучающегося с учетом его индивидуальных способностей, состояния здоровья и мотивации. - Внедрение Всероссийского физкультурно-спортивного комплекса «Готов к труду и обороне» (ГТО) и получение значков различной категории по результатам сдачи норм ГТО.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aud_2200_01</cp:lastModifiedBy>
  <cp:revision>120</cp:revision>
  <cp:lastPrinted>2021-09-15T03:24:29Z</cp:lastPrinted>
  <dcterms:created xsi:type="dcterms:W3CDTF">2016-05-24T03:01:25Z</dcterms:created>
  <dcterms:modified xsi:type="dcterms:W3CDTF">2022-09-06T10:03:42Z</dcterms:modified>
</cp:coreProperties>
</file>