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6" r:id="rId7"/>
    <p:sldId id="261" r:id="rId8"/>
    <p:sldId id="262" r:id="rId9"/>
    <p:sldId id="263" r:id="rId10"/>
    <p:sldId id="269" r:id="rId11"/>
    <p:sldId id="264" r:id="rId12"/>
    <p:sldId id="270" r:id="rId13"/>
    <p:sldId id="271" r:id="rId14"/>
    <p:sldId id="272" r:id="rId15"/>
    <p:sldId id="273" r:id="rId16"/>
    <p:sldId id="267" r:id="rId17"/>
    <p:sldId id="265" r:id="rId18"/>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60"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8CCD86-3260-4EB7-B5FC-ECB3A63877E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FC77F0A-21CA-409A-9FD6-D4F838CBCAE1}" type="datetimeFigureOut">
              <a:rPr lang="ru-RU" smtClean="0"/>
              <a:pPr/>
              <a:t>27.10.2014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88CCD86-3260-4EB7-B5FC-ECB3A63877E5}"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C77F0A-21CA-409A-9FD6-D4F838CBCAE1}" type="datetimeFigureOut">
              <a:rPr lang="ru-RU" smtClean="0"/>
              <a:pPr/>
              <a:t>27.10.2014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8CCD86-3260-4EB7-B5FC-ECB3A63877E5}"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hyperlink" Target="https://commons.wikimedia.org/wiki/File:Spice_gold.jpg?uselang=ru" TargetMode="External"/><Relationship Id="rId1" Type="http://schemas.openxmlformats.org/officeDocument/2006/relationships/slideLayout" Target="../slideLayouts/slideLayout1.xml"/><Relationship Id="rId6" Type="http://schemas.openxmlformats.org/officeDocument/2006/relationships/hyperlink" Target="https://commons.wikimedia.org/wiki/File:JWH-018.svg?uselang=ru" TargetMode="External"/><Relationship Id="rId5" Type="http://schemas.openxmlformats.org/officeDocument/2006/relationships/image" Target="../media/image3.png"/><Relationship Id="rId4" Type="http://schemas.openxmlformats.org/officeDocument/2006/relationships/hyperlink" Target="https://commons.wikimedia.org/wiki/File:CP-47,497.svg?uselang=r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doodoo.ru/funnyphoto/14523-spice-eto-ploxo.html" TargetMode="External"/><Relationship Id="rId13" Type="http://schemas.openxmlformats.org/officeDocument/2006/relationships/hyperlink" Target="http://reabilitaciya-narcomanov.com/%D1%81%D0%BE%D0%BB%D0%B8-%D1%87%D1%82%D0%BE-%D1%8D%D1%82%D0%BE-%D1%82%D0%B0%D0%BA%D0%BE%D0%B5/" TargetMode="External"/><Relationship Id="rId18" Type="http://schemas.openxmlformats.org/officeDocument/2006/relationships/image" Target="../media/image27.jpeg"/><Relationship Id="rId3" Type="http://schemas.openxmlformats.org/officeDocument/2006/relationships/hyperlink" Target="http://vsegdazdorov.net/story/spaysovaya-zavisimost" TargetMode="External"/><Relationship Id="rId7" Type="http://schemas.openxmlformats.org/officeDocument/2006/relationships/hyperlink" Target="http://radio.aplus.by/forum/index.php?showtopic=1138&amp;st=60" TargetMode="External"/><Relationship Id="rId12" Type="http://schemas.openxmlformats.org/officeDocument/2006/relationships/hyperlink" Target="http://yandex.ru/clck/jsredir?from=yandex.ru;yandsearch;web;;&amp;text=&amp;etext=470.Ln3kzS2D7PRU7Apgb0b8d2JqrNSbVIk1MUDgk7JwHv7nPs8PVhOUlehRIq5Yqmx2jSR8EI0yoZbEBIwS5j9RCHHfH4YC0O_lS4bEDCrBO68nQX2kEGwcMJmGRZmG2UHdy76Nm4zZ8o4vCvavTXvPduoKl-YfID9rVCJ53ne1Y5_LAMUmbGEEKnHxVKqT7RGQhtvVjfgT3Ic6CM1fSdZsZQ.e266ec5cb4d9bc0e48ac1d8ecf589728d22abf21&amp;uuid=&amp;state=AiuY0DBWFJ4ePaEse6rgeKdnI0e4oXuRYo0IEhrXr7w9ELk3kAN9eWspSXlJBXO0lMhMZx_cgG6SVfyVV6BHaIxs8jgqziccG3fhYUujPza_Bp9aHmMxJi0YjtHBcxDznZ0ukhkfWzZwwSb1qoKjxdphH6gkWu-wp-0jCMJI6jK5w8WpmwzdfjlfEiIO8jNbAoaTT5WZaMZ6AVOx5EXVYxyH1RfUx9vnbS8AneOYErcyYfEM92HSsQ&amp;data=UlNrNmk5WktYejR0eWJFYk1LdmtxdkpDYzFMTV9NN09WSUtCU3F0SlZYYk9idlZlTEtIMEFrUmtKSWhtbzVtYU9VVWxBS1lHa3lrT0xQRFdlTVlkX3lqd3J0NGlTVWc3T0tydFBHc0hVZjZiS0p4dWNqZ1d4UQ&amp;b64e=2&amp;sign=3fda37b3b0fc6df2dbd0db2abeb7dab4&amp;keyno=0&amp;l10n=ru&amp;cts=1412649507047&amp;mc=5.5451429363616045" TargetMode="External"/><Relationship Id="rId17" Type="http://schemas.openxmlformats.org/officeDocument/2006/relationships/hyperlink" Target="http://ru.wikipedia.org/wiki/Spice_(%EA%F3%F0%E8%F2%E5%EB%FC%ED%E0%FF_%F1%EC%E5%F1%FC)" TargetMode="External"/><Relationship Id="rId2" Type="http://schemas.openxmlformats.org/officeDocument/2006/relationships/hyperlink" Target="http://yandex.ru/clck/jsredir?from=yandex.ru;yandsearch;web;;&amp;text=&amp;etext=470.CcJkwXAb6RifJ44tk2kENYGu5i4dxBgU1fSov9eE0TkuiQ7d9uppx67YkBrLuIoDW_dEqCKqUYpuXxsq2P54OZRGmUE6sbQQt_LDouxlCiTp_8m84fKn5VTZ9kmIZs-qcNaix8ro5pmYSfxmRXLhi7Go0CWLL8mNRwCwTKZa576fRflyVGdzntmoDlX9DuhkTg2k5i-vnukvdannOdRHjg.b009798a98f78a04d5df48609bc880524ba9af48&amp;uuid=&amp;state=AiuY0DBWFJ4ePaEse6rgeKdnI0e4oXuRYo0IEhrXr7wuW4NtZ-NwkX8sBHxJldSQ9PX8z1wLVdR2WaTk5Z-bcRweBF0uiWMnn6_uupt5H3bQrDg1TTtUBy3qOsUMvliCHpf_MGIdGf54eN6BRUXUTIgcPhQ6eaNuBgi7CozqApAGVdT-MbBljbiHE8h8y0mPUD6yn4CjFNOIc9E6SmQxtFtPvt5wfV4WqQucuW-XNdFJsgaX6-q9wg&amp;data=UlNrNmk5WktYejR0eWJFYk1Ldmtxa0xTUlRQY1NWX2d3VHpUV25uUXIxUGxUeGg5a3RXRlYxYmhLN0VOd1F4YzRBeDNHZy0yaDh0RVNPcFZUTjR2cmpFVkl4R2p1eFY2UnZaLXh3RmJZQ2c&amp;b64e=2&amp;sign=28d7b07ad286d5ba3db9bf66c4e40aab&amp;keyno=0&amp;l10n=ru&amp;cts=1412649738647&amp;mc=5.700797739382746" TargetMode="External"/><Relationship Id="rId16" Type="http://schemas.openxmlformats.org/officeDocument/2006/relationships/hyperlink" Target="http://yandex.ru/clck/jsredir?from=yandex.ru;yandsearch;web;;&amp;text=&amp;etext=468.xhgFcR8IFqlHZEraJS10DOJkGK5AWqBH3B4hOrc_SrmxrO7DQyWZnI-gf_Lit3BkkS4faUcEjE0Mfy8g4AAfFSaBAAVn1o7tRd441ttHEh7sw29HPC9KN00eYVP65U78.0a2126da92e6e6a2396ece321eba3ffe20aae399&amp;uuid=&amp;state=AiuY0DBWFJ4ePaEse6rgeKdnI0e4oXuRYo0IEhrXr7w0L24O5Xv8RnUVwmxyeTliQI-KbE6oCBUIMDoFNVlCUK7CuMOWpoynLi9AUVvtQKp1FeU4gQanJqiulBa1_99HL5mRD2aZZzOuxLywszKDntsBEDNo_x8aXDO9kU5O0__JjC0Dl0y2-B6CPLDvKZMjs4Abjq1pdr5GH-Kjp121NXIQ-NgthQE5z_BvrpByZJcVtc81uh-sXg&amp;data=UlNrNmk5WktYejR0eWJFYk1LdmtxamVnNEJRWnJseWwyX0JzSlhyc2l1YTVHZkU0QkxaSU9INHIzYzNfQldzVmRxc2trRTZKTWdYVmI2dW03VFpoQ283QjJfZlNzZF9iNDVDUTFwRTdBeE0&amp;b64e=2&amp;sign=59b1d744b8b55edc2de8f2bafcc0c082&amp;keyno=0&amp;l10n=ru&amp;cts=1412647918390&amp;mc=4.925118550357139" TargetMode="External"/><Relationship Id="rId1" Type="http://schemas.openxmlformats.org/officeDocument/2006/relationships/slideLayout" Target="../slideLayouts/slideLayout2.xml"/><Relationship Id="rId6" Type="http://schemas.openxmlformats.org/officeDocument/2006/relationships/hyperlink" Target="http://surfingbird.ru/surf/dxHq63493" TargetMode="External"/><Relationship Id="rId11" Type="http://schemas.openxmlformats.org/officeDocument/2006/relationships/hyperlink" Target="http://www.bankreceptov.ru/spice/spice-0034.shtml" TargetMode="External"/><Relationship Id="rId5" Type="http://schemas.openxmlformats.org/officeDocument/2006/relationships/hyperlink" Target="http://fb.ru/article/41880/chto-takoe-spays" TargetMode="External"/><Relationship Id="rId15" Type="http://schemas.openxmlformats.org/officeDocument/2006/relationships/hyperlink" Target="http://sch8.at.tut.by/Narkotik.htm" TargetMode="External"/><Relationship Id="rId10" Type="http://schemas.openxmlformats.org/officeDocument/2006/relationships/hyperlink" Target="http://bashny.net/t/en/12936" TargetMode="External"/><Relationship Id="rId19" Type="http://schemas.openxmlformats.org/officeDocument/2006/relationships/image" Target="../media/image28.jpeg"/><Relationship Id="rId4" Type="http://schemas.openxmlformats.org/officeDocument/2006/relationships/hyperlink" Target="http://yandex.ru/clck/jsredir?from=yandex.ru;yandsearch;web;;&amp;text=&amp;etext=468._lz4d3SiUbbc04azPssyIXFD8zHcybWUHV4kZTfxmsuuoRncQfYk1ttZJOY0oJ4uGLsyXO_lGXQFr7J6qqh1BLnG967vzYleGaoH-nXQ3Cou8DXBNOBZMjuslLD_fcS3.4db256b6145850cf1c2f1a1acfff8ca5ab19a21d&amp;uuid=&amp;state=AiuY0DBWFJ4ePaEse6rgeKdnI0e4oXuRYo0IEhrXr7zk7-LazHAr5Rwrl5F4jVTbvY6-a5YkcN7vxI32PuI86X8Ke6vl4KpjFwHhmKm19EZxkL1Pu8yRZjsyOD3a2QlwLopFs3UKS3Q2t_Jfhw9pO04z5ay-fAcoJDq6C-6QuaKoVW9T2iYwJdsS-24Iy9sMu1-xi3Hs0RjzPYep1LlTze4vtwi8sIbCuLlJLoYwTXHcPm4hTWmEdg&amp;data=UlNrNmk5WktYejR0eWJFYk1LdmtxcDEyLWxqTVRoRWpJWEZhUFJ2NUc3RzZISFdYc2haT0hLN3BnZU5pMjBJQTl6c2pvSXM4YURseHl2Q0UxTFQ1OWc&amp;b64e=2&amp;sign=2ea7a9da5b175a84d17aee24d30d6d3d&amp;keyno=0&amp;l10n=ru&amp;cts=1412648244545&amp;mc=5.307226484112366" TargetMode="External"/><Relationship Id="rId9" Type="http://schemas.openxmlformats.org/officeDocument/2006/relationships/hyperlink" Target="http://forum.ellegirl.ru/lofiversion/index.php/t5166-1650.html" TargetMode="External"/><Relationship Id="rId14" Type="http://schemas.openxmlformats.org/officeDocument/2006/relationships/hyperlink" Target="http://yandex.ru/clck/jsredir?from=yandex.ru;yandsearch;web;;&amp;text=&amp;etext=470.Z86XXg4R5W7WzMEOBYvPbZQfid93waKgBNW4DS2x_5t78iDX25BcZ9zXb-ZMOYgmbVsfFYyhiq98iySOAIFMOnJf1mpz6CYq6KjCGIM8oevjZnzh2VKbCxtMoj904-tWPfEM36eHXSTSSBRTrGd6i24-9I6JDO-7hgFypTzwUfRzsQGFqOlcdA-lxVXuMqCQVfc_ojm-jcJ71Ie3LRzgJw.bc38e118273907ee7a7e06c25e156afe6c75134e&amp;uuid=&amp;state=AiuY0DBWFJ4ePaEse6rgeKdnI0e4oXuRYo0IEhrXr7w0L24O5Xv8RnUVwmxyeTlikne4Id9V57SFtn2nXfzOQVk7KwFd2bl5oOYsSmlOlt-KOKIkMwdt3tNvPGvXfAia6H3i5JvfA79vxh17pW7v5MA0q49D8zC2bTabOtk_GQbpmybPUsepDgvO6TPXrAUzmaHMF50m9A9yoVbVGP932rspi9VVNFyGVF_IHZNVbO_3IAVTpkYvmw&amp;data=UlNrNmk5WktYejR0eWJFYk1LdmtxbTZ4cUU2T1FVVWtucWdiNEJzVzhPNUs2bFZ1dy1odTdUb0xfVENMbkREd21QS1N1WDRjVFVSOW1SbmktdzVtcGFjcWQtTUo5eG15&amp;b64e=2&amp;sign=ed7211345b16464928a3496e261d360d&amp;keyno=0&amp;l10n=ru&amp;cts=1412649344671&amp;mc=5.239417223309111"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C%D0%B0%D1%80%D0%B8%D1%85%D1%83%D0%B0%D0%BD%D0%B0" TargetMode="External"/><Relationship Id="rId2" Type="http://schemas.openxmlformats.org/officeDocument/2006/relationships/hyperlink" Target="https://ru.wikipedia.org/wiki/%D0%9F%D1%81%D0%B8%D1%85%D0%BE%D0%B0%D0%BA%D1%82%D0%B8%D0%B2%D0%BD%D1%8B%D0%B5_%D0%B2%D0%B5%D1%89%D0%B5%D1%81%D1%82%D0%B2%D0%B0"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yandex.ru/images/search?source=wiz&amp;img_url=http://i080.radikal.ru/1009/2c/5f31e517b3a4.jpg&amp;uinfo=sw-1138-sh-910-ww-1119-wh-780-pd-1.125-wp-5x4_1280x1024-lt-307&amp;text=%D1%81%D0%BF%D0%B0%D0%B9%D1%81%20%D1%87%D1%82%D0%BE%20%D1%8D%D1%82%D0%BE&amp;noreask=1&amp;pos=4&amp;lr=64&amp;rpt=simage&amp;pin=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yandex.ru/images/search?source=wiz&amp;img_url=http://www.dostup1.ru/netcat_files/Image/2012/11/03/magnitogorsk_plakaty_3.jpg&amp;uinfo=sw-1138-sh-910-ww-1119-wh-780-pd-1.125-wp-5x4_1280x1024&amp;_=1412648284713&amp;viewport=wide&amp;p=1&amp;text=%D1%81%D0%BF%D0%B0%D0%B9%D1%81%20%D1%87%D1%82%D0%BE%20%D1%8D%D1%82%D0%BE&amp;noreask=1&amp;pos=51&amp;rpt=simage&amp;lr=64&amp;pin=1" TargetMode="External"/><Relationship Id="rId2" Type="http://schemas.openxmlformats.org/officeDocument/2006/relationships/hyperlink" Target="http://vsegdazdorov.net/story/posledstviya-kureniya-spaysa"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yandex.ru/images/search?source=wiz&amp;img_url=http://img-fotki.yandex.ru/get/4115/163146787.1b9/0_a441b_1fe692c_XL&amp;uinfo=sw-1138-sh-910-ww-1119-wh-780-pd-1.125-wp-5x4_1280x1024&amp;_=1412648389972&amp;viewport=wide&amp;p=2&amp;text=%D1%81%D0%BF%D0%B0%D0%B9%D1%81%20%D1%87%D1%82%D0%BE%20%D1%8D%D1%82%D0%BE&amp;noreask=1&amp;pos=83&amp;rpt=simage&amp;lr=64&amp;pin=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psyplaneta.ru/narkomaniy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yandex.ru/images/search?source=wiz&amp;img_url=http://www.bankreceptov.ru/pic/spice_017.jpg&amp;uinfo=sw-1138-sh-910-ww-1119-wh-780-pd-1.125-wp-5x4_1280x1024&amp;_=1412648430695&amp;viewport=wide&amp;p=3&amp;text=%D1%81%D0%BF%D0%B0%D0%B9%D1%81%20%D1%87%D1%82%D0%BE%20%D1%8D%D1%82%D0%BE&amp;noreask=1&amp;pos=95&amp;rpt=simage&amp;lr=64&amp;pin=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0" y="2132856"/>
            <a:ext cx="9144000" cy="2016224"/>
          </a:xfrm>
        </p:spPr>
        <p:txBody>
          <a:bodyPr>
            <a:normAutofit/>
          </a:bodyPr>
          <a:lstStyle/>
          <a:p>
            <a:pPr algn="ctr"/>
            <a:r>
              <a:rPr lang="ru-RU" sz="7200" dirty="0" smtClean="0">
                <a:solidFill>
                  <a:schemeClr val="bg1"/>
                </a:solidFill>
                <a:latin typeface="+mn-lt"/>
              </a:rPr>
              <a:t>Осторожно</a:t>
            </a:r>
            <a:r>
              <a:rPr lang="ru-RU" sz="7200" dirty="0" smtClean="0">
                <a:solidFill>
                  <a:schemeClr val="bg1"/>
                </a:solidFill>
              </a:rPr>
              <a:t> </a:t>
            </a:r>
            <a:r>
              <a:rPr lang="ru-RU" sz="7200" dirty="0" err="1" smtClean="0">
                <a:solidFill>
                  <a:schemeClr val="bg1"/>
                </a:solidFill>
              </a:rPr>
              <a:t>спайсы</a:t>
            </a:r>
            <a:r>
              <a:rPr lang="ru-RU" sz="7200" dirty="0" smtClean="0">
                <a:solidFill>
                  <a:schemeClr val="bg1"/>
                </a:solidFill>
              </a:rPr>
              <a:t>! </a:t>
            </a:r>
            <a:endParaRPr lang="ru-RU" sz="7200" dirty="0">
              <a:solidFill>
                <a:schemeClr val="bg1"/>
              </a:solidFill>
            </a:endParaRPr>
          </a:p>
        </p:txBody>
      </p:sp>
      <p:sp>
        <p:nvSpPr>
          <p:cNvPr id="5" name="Подзаголовок 4"/>
          <p:cNvSpPr>
            <a:spLocks noGrp="1"/>
          </p:cNvSpPr>
          <p:nvPr>
            <p:ph type="subTitle" idx="1"/>
          </p:nvPr>
        </p:nvSpPr>
        <p:spPr>
          <a:xfrm>
            <a:off x="1289304" y="5949280"/>
            <a:ext cx="7854696" cy="616032"/>
          </a:xfrm>
        </p:spPr>
        <p:txBody>
          <a:bodyPr>
            <a:normAutofit fontScale="85000" lnSpcReduction="10000"/>
          </a:bodyPr>
          <a:lstStyle/>
          <a:p>
            <a:pPr algn="ctr"/>
            <a:r>
              <a:rPr lang="ru-RU" dirty="0" smtClean="0"/>
              <a:t>Куркина Л.В., зав. кафедрой физического воспитания, к.м.н.</a:t>
            </a:r>
            <a:endParaRPr lang="ru-RU" dirty="0"/>
          </a:p>
        </p:txBody>
      </p:sp>
      <p:pic>
        <p:nvPicPr>
          <p:cNvPr id="6" name="Рисунок 5" descr="https://upload.wikimedia.org/wikipedia/commons/thumb/5/51/Spice_gold.jpg/150px-Spice_gold.jpg">
            <a:hlinkClick r:id="rId2"/>
          </p:cNvPr>
          <p:cNvPicPr/>
          <p:nvPr/>
        </p:nvPicPr>
        <p:blipFill>
          <a:blip r:embed="rId3" cstate="print"/>
          <a:srcRect/>
          <a:stretch>
            <a:fillRect/>
          </a:stretch>
        </p:blipFill>
        <p:spPr bwMode="auto">
          <a:xfrm>
            <a:off x="179512" y="476672"/>
            <a:ext cx="3275856" cy="2780928"/>
          </a:xfrm>
          <a:prstGeom prst="rect">
            <a:avLst/>
          </a:prstGeom>
          <a:noFill/>
          <a:ln w="9525">
            <a:noFill/>
            <a:miter lim="800000"/>
            <a:headEnd/>
            <a:tailEnd/>
          </a:ln>
        </p:spPr>
      </p:pic>
      <p:pic>
        <p:nvPicPr>
          <p:cNvPr id="7" name="Рисунок 6" descr="https://upload.wikimedia.org/wikipedia/commons/thumb/a/a0/CP-47%2C497.svg/150px-CP-47%2C497.svg.png">
            <a:hlinkClick r:id="rId4"/>
          </p:cNvPr>
          <p:cNvPicPr/>
          <p:nvPr/>
        </p:nvPicPr>
        <p:blipFill>
          <a:blip r:embed="rId5" cstate="print"/>
          <a:srcRect/>
          <a:stretch>
            <a:fillRect/>
          </a:stretch>
        </p:blipFill>
        <p:spPr bwMode="auto">
          <a:xfrm>
            <a:off x="4211960" y="332656"/>
            <a:ext cx="4932040" cy="2376264"/>
          </a:xfrm>
          <a:prstGeom prst="rect">
            <a:avLst/>
          </a:prstGeom>
          <a:noFill/>
          <a:ln w="9525">
            <a:noFill/>
            <a:miter lim="800000"/>
            <a:headEnd/>
            <a:tailEnd/>
          </a:ln>
        </p:spPr>
      </p:pic>
      <p:pic>
        <p:nvPicPr>
          <p:cNvPr id="8" name="Рисунок 7" descr="https://upload.wikimedia.org/wikipedia/commons/thumb/c/c2/JWH-018.svg/150px-JWH-018.svg.png">
            <a:hlinkClick r:id="rId6"/>
          </p:cNvPr>
          <p:cNvPicPr/>
          <p:nvPr/>
        </p:nvPicPr>
        <p:blipFill>
          <a:blip r:embed="rId7" cstate="print"/>
          <a:srcRect/>
          <a:stretch>
            <a:fillRect/>
          </a:stretch>
        </p:blipFill>
        <p:spPr bwMode="auto">
          <a:xfrm>
            <a:off x="323528" y="4293096"/>
            <a:ext cx="4464496" cy="1584176"/>
          </a:xfrm>
          <a:prstGeom prst="rect">
            <a:avLst/>
          </a:prstGeom>
          <a:noFill/>
          <a:ln w="9525">
            <a:noFill/>
            <a:miter lim="800000"/>
            <a:headEnd/>
            <a:tailEnd/>
          </a:ln>
        </p:spPr>
      </p:pic>
      <p:sp>
        <p:nvSpPr>
          <p:cNvPr id="17409" name="Rectangle 1"/>
          <p:cNvSpPr>
            <a:spLocks noChangeArrowheads="1"/>
          </p:cNvSpPr>
          <p:nvPr/>
        </p:nvSpPr>
        <p:spPr bwMode="auto">
          <a:xfrm>
            <a:off x="0" y="82996"/>
            <a:ext cx="9143999"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ФГБОУ ВПО «Кемеровский государственный сельскохозяйственный институт»</a:t>
            </a:r>
            <a:endParaRPr kumimoji="0" lang="ru-RU" sz="2000" b="0" i="0" u="none" strike="noStrike" cap="none" normalizeH="0" baseline="0" dirty="0" smtClean="0">
              <a:ln>
                <a:noFill/>
              </a:ln>
              <a:solidFill>
                <a:schemeClr val="tx1"/>
              </a:solidFill>
              <a:effectLst/>
              <a:cs typeface="Arial" pitchFamily="34" charset="0"/>
            </a:endParaRPr>
          </a:p>
        </p:txBody>
      </p:sp>
    </p:spTree>
  </p:cSld>
  <p:clrMapOvr>
    <a:masterClrMapping/>
  </p:clrMapOvr>
  <p:transition spd="med"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amond(in)">
                                      <p:cBhvr>
                                        <p:cTn id="10" dur="2000"/>
                                        <p:tgtEl>
                                          <p:spTgt spid="5">
                                            <p:txEl>
                                              <p:pRg st="0" end="0"/>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2000"/>
                                        <p:tgtEl>
                                          <p:spTgt spid="6"/>
                                        </p:tgtEl>
                                      </p:cBhvr>
                                    </p:animEffect>
                                  </p:childTnLst>
                                </p:cTn>
                              </p:par>
                              <p:par>
                                <p:cTn id="14" presetID="8"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amond(in)">
                                      <p:cBhvr>
                                        <p:cTn id="16" dur="2000"/>
                                        <p:tgtEl>
                                          <p:spTgt spid="7"/>
                                        </p:tgtEl>
                                      </p:cBhvr>
                                    </p:animEffect>
                                  </p:childTnLst>
                                </p:cTn>
                              </p:par>
                              <p:par>
                                <p:cTn id="17" presetID="8"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amond(in)">
                                      <p:cBhvr>
                                        <p:cTn id="19" dur="2000"/>
                                        <p:tgtEl>
                                          <p:spTgt spid="8"/>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17409"/>
                                        </p:tgtEl>
                                        <p:attrNameLst>
                                          <p:attrName>style.visibility</p:attrName>
                                        </p:attrNameLst>
                                      </p:cBhvr>
                                      <p:to>
                                        <p:strVal val="visible"/>
                                      </p:to>
                                    </p:set>
                                    <p:animEffect transition="in" filter="diamond(in)">
                                      <p:cBhvr>
                                        <p:cTn id="22" dur="20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1740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229600" cy="792088"/>
          </a:xfrm>
        </p:spPr>
        <p:txBody>
          <a:bodyPr>
            <a:noAutofit/>
          </a:bodyPr>
          <a:lstStyle/>
          <a:p>
            <a:pPr algn="ctr"/>
            <a:r>
              <a:rPr lang="ru-RU" sz="2800" u="sng" dirty="0" smtClean="0">
                <a:solidFill>
                  <a:schemeClr val="bg1"/>
                </a:solidFill>
                <a:latin typeface="+mn-lt"/>
              </a:rPr>
              <a:t>Противоправные действия людей  по действием «</a:t>
            </a:r>
            <a:r>
              <a:rPr lang="ru-RU" sz="2800" u="sng" dirty="0" err="1" smtClean="0">
                <a:solidFill>
                  <a:schemeClr val="bg1"/>
                </a:solidFill>
                <a:latin typeface="+mn-lt"/>
              </a:rPr>
              <a:t>Спайса</a:t>
            </a:r>
            <a:r>
              <a:rPr lang="ru-RU" sz="2800" u="sng" dirty="0" smtClean="0">
                <a:solidFill>
                  <a:schemeClr val="bg1"/>
                </a:solidFill>
                <a:latin typeface="+mn-lt"/>
              </a:rPr>
              <a:t>»</a:t>
            </a:r>
            <a:endParaRPr lang="ru-RU" sz="2800" u="sng" dirty="0">
              <a:solidFill>
                <a:schemeClr val="bg1"/>
              </a:solidFill>
              <a:latin typeface="+mn-lt"/>
            </a:endParaRPr>
          </a:p>
        </p:txBody>
      </p:sp>
      <p:pic>
        <p:nvPicPr>
          <p:cNvPr id="2050" name="Picture 2" descr="C:\Users\admin\Desktop\iA50M3X84.jpg"/>
          <p:cNvPicPr>
            <a:picLocks noGrp="1" noChangeAspect="1" noChangeArrowheads="1"/>
          </p:cNvPicPr>
          <p:nvPr>
            <p:ph idx="1"/>
          </p:nvPr>
        </p:nvPicPr>
        <p:blipFill>
          <a:blip r:embed="rId2" cstate="print"/>
          <a:srcRect/>
          <a:stretch>
            <a:fillRect/>
          </a:stretch>
        </p:blipFill>
        <p:spPr bwMode="auto">
          <a:xfrm>
            <a:off x="0" y="1124744"/>
            <a:ext cx="2808312" cy="2304256"/>
          </a:xfrm>
          <a:prstGeom prst="rect">
            <a:avLst/>
          </a:prstGeom>
          <a:noFill/>
        </p:spPr>
      </p:pic>
      <p:pic>
        <p:nvPicPr>
          <p:cNvPr id="2051" name="Picture 3" descr="C:\Users\admin\Desktop\iJTJD2BZ9.jpg"/>
          <p:cNvPicPr>
            <a:picLocks noChangeAspect="1" noChangeArrowheads="1"/>
          </p:cNvPicPr>
          <p:nvPr/>
        </p:nvPicPr>
        <p:blipFill>
          <a:blip r:embed="rId3" cstate="print"/>
          <a:srcRect/>
          <a:stretch>
            <a:fillRect/>
          </a:stretch>
        </p:blipFill>
        <p:spPr bwMode="auto">
          <a:xfrm>
            <a:off x="2627784" y="1196752"/>
            <a:ext cx="3096344" cy="2160240"/>
          </a:xfrm>
          <a:prstGeom prst="rect">
            <a:avLst/>
          </a:prstGeom>
          <a:noFill/>
        </p:spPr>
      </p:pic>
      <p:pic>
        <p:nvPicPr>
          <p:cNvPr id="2052" name="Picture 4" descr="C:\Users\admin\Desktop\iUA85T2XB.jpg"/>
          <p:cNvPicPr>
            <a:picLocks noChangeAspect="1" noChangeArrowheads="1"/>
          </p:cNvPicPr>
          <p:nvPr/>
        </p:nvPicPr>
        <p:blipFill>
          <a:blip r:embed="rId4" cstate="print"/>
          <a:srcRect/>
          <a:stretch>
            <a:fillRect/>
          </a:stretch>
        </p:blipFill>
        <p:spPr bwMode="auto">
          <a:xfrm>
            <a:off x="5724128" y="1196752"/>
            <a:ext cx="3024336" cy="1944216"/>
          </a:xfrm>
          <a:prstGeom prst="rect">
            <a:avLst/>
          </a:prstGeom>
          <a:noFill/>
        </p:spPr>
      </p:pic>
      <p:pic>
        <p:nvPicPr>
          <p:cNvPr id="2053" name="Picture 5" descr="C:\Users\admin\Desktop\iFJCG6Y94.jpg"/>
          <p:cNvPicPr>
            <a:picLocks noChangeAspect="1" noChangeArrowheads="1"/>
          </p:cNvPicPr>
          <p:nvPr/>
        </p:nvPicPr>
        <p:blipFill>
          <a:blip r:embed="rId5" cstate="print"/>
          <a:srcRect/>
          <a:stretch>
            <a:fillRect/>
          </a:stretch>
        </p:blipFill>
        <p:spPr bwMode="auto">
          <a:xfrm>
            <a:off x="0" y="3429000"/>
            <a:ext cx="2915816" cy="1872208"/>
          </a:xfrm>
          <a:prstGeom prst="rect">
            <a:avLst/>
          </a:prstGeom>
          <a:noFill/>
        </p:spPr>
      </p:pic>
      <p:pic>
        <p:nvPicPr>
          <p:cNvPr id="2054" name="Picture 6" descr="C:\Users\admin\Desktop\i8M19J99D.jpg"/>
          <p:cNvPicPr>
            <a:picLocks noChangeAspect="1" noChangeArrowheads="1"/>
          </p:cNvPicPr>
          <p:nvPr/>
        </p:nvPicPr>
        <p:blipFill>
          <a:blip r:embed="rId6" cstate="print"/>
          <a:srcRect/>
          <a:stretch>
            <a:fillRect/>
          </a:stretch>
        </p:blipFill>
        <p:spPr bwMode="auto">
          <a:xfrm>
            <a:off x="5724128" y="3140968"/>
            <a:ext cx="3240360" cy="1872208"/>
          </a:xfrm>
          <a:prstGeom prst="rect">
            <a:avLst/>
          </a:prstGeom>
          <a:noFill/>
        </p:spPr>
      </p:pic>
      <p:pic>
        <p:nvPicPr>
          <p:cNvPr id="2055" name="Picture 7" descr="C:\Users\admin\Desktop\i22DPBS0O.jpg"/>
          <p:cNvPicPr>
            <a:picLocks noChangeAspect="1" noChangeArrowheads="1"/>
          </p:cNvPicPr>
          <p:nvPr/>
        </p:nvPicPr>
        <p:blipFill>
          <a:blip r:embed="rId7" cstate="print"/>
          <a:srcRect/>
          <a:stretch>
            <a:fillRect/>
          </a:stretch>
        </p:blipFill>
        <p:spPr bwMode="auto">
          <a:xfrm>
            <a:off x="2915816" y="3356992"/>
            <a:ext cx="2808312" cy="1800200"/>
          </a:xfrm>
          <a:prstGeom prst="rect">
            <a:avLst/>
          </a:prstGeom>
          <a:noFill/>
        </p:spPr>
      </p:pic>
      <p:pic>
        <p:nvPicPr>
          <p:cNvPr id="2056" name="Picture 8" descr="C:\Users\admin\Desktop\iQE513U9Q.jpg"/>
          <p:cNvPicPr>
            <a:picLocks noChangeAspect="1" noChangeArrowheads="1"/>
          </p:cNvPicPr>
          <p:nvPr/>
        </p:nvPicPr>
        <p:blipFill>
          <a:blip r:embed="rId8" cstate="print"/>
          <a:srcRect/>
          <a:stretch>
            <a:fillRect/>
          </a:stretch>
        </p:blipFill>
        <p:spPr bwMode="auto">
          <a:xfrm>
            <a:off x="5868144" y="5013176"/>
            <a:ext cx="3096344" cy="1844824"/>
          </a:xfrm>
          <a:prstGeom prst="rect">
            <a:avLst/>
          </a:prstGeom>
          <a:noFill/>
        </p:spPr>
      </p:pic>
      <p:pic>
        <p:nvPicPr>
          <p:cNvPr id="2057" name="Picture 9" descr="C:\Users\admin\Desktop\iX82BATKR.jpg"/>
          <p:cNvPicPr>
            <a:picLocks noChangeAspect="1" noChangeArrowheads="1"/>
          </p:cNvPicPr>
          <p:nvPr/>
        </p:nvPicPr>
        <p:blipFill>
          <a:blip r:embed="rId9" cstate="print"/>
          <a:srcRect/>
          <a:stretch>
            <a:fillRect/>
          </a:stretch>
        </p:blipFill>
        <p:spPr bwMode="auto">
          <a:xfrm>
            <a:off x="0" y="5301208"/>
            <a:ext cx="2609850" cy="1556792"/>
          </a:xfrm>
          <a:prstGeom prst="rect">
            <a:avLst/>
          </a:prstGeom>
          <a:noFill/>
        </p:spPr>
      </p:pic>
      <p:pic>
        <p:nvPicPr>
          <p:cNvPr id="2058" name="Picture 10" descr="C:\Users\admin\Desktop\iHZN7P287.jpg"/>
          <p:cNvPicPr>
            <a:picLocks noChangeAspect="1" noChangeArrowheads="1"/>
          </p:cNvPicPr>
          <p:nvPr/>
        </p:nvPicPr>
        <p:blipFill>
          <a:blip r:embed="rId10" cstate="print"/>
          <a:srcRect/>
          <a:stretch>
            <a:fillRect/>
          </a:stretch>
        </p:blipFill>
        <p:spPr bwMode="auto">
          <a:xfrm>
            <a:off x="2555776" y="5157192"/>
            <a:ext cx="3312368" cy="1700808"/>
          </a:xfrm>
          <a:prstGeom prst="rect">
            <a:avLst/>
          </a:prstGeom>
          <a:noFill/>
        </p:spPr>
      </p:pic>
      <p:sp>
        <p:nvSpPr>
          <p:cNvPr id="12" name="Прямоугольник 11"/>
          <p:cNvSpPr/>
          <p:nvPr/>
        </p:nvSpPr>
        <p:spPr>
          <a:xfrm>
            <a:off x="0" y="0"/>
            <a:ext cx="9144000" cy="338554"/>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1"/>
                                        </p:tgtEl>
                                        <p:attrNameLst>
                                          <p:attrName>style.visibility</p:attrName>
                                        </p:attrNameLst>
                                      </p:cBhvr>
                                      <p:to>
                                        <p:strVal val="visible"/>
                                      </p:to>
                                    </p:set>
                                    <p:anim calcmode="lin" valueType="num">
                                      <p:cBhvr additive="base">
                                        <p:cTn id="11" dur="500" fill="hold"/>
                                        <p:tgtEl>
                                          <p:spTgt spid="2051"/>
                                        </p:tgtEl>
                                        <p:attrNameLst>
                                          <p:attrName>ppt_x</p:attrName>
                                        </p:attrNameLst>
                                      </p:cBhvr>
                                      <p:tavLst>
                                        <p:tav tm="0">
                                          <p:val>
                                            <p:strVal val="#ppt_x"/>
                                          </p:val>
                                        </p:tav>
                                        <p:tav tm="100000">
                                          <p:val>
                                            <p:strVal val="#ppt_x"/>
                                          </p:val>
                                        </p:tav>
                                      </p:tavLst>
                                    </p:anim>
                                    <p:anim calcmode="lin" valueType="num">
                                      <p:cBhvr additive="base">
                                        <p:cTn id="12" dur="500" fill="hold"/>
                                        <p:tgtEl>
                                          <p:spTgt spid="205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52"/>
                                        </p:tgtEl>
                                        <p:attrNameLst>
                                          <p:attrName>style.visibility</p:attrName>
                                        </p:attrNameLst>
                                      </p:cBhvr>
                                      <p:to>
                                        <p:strVal val="visible"/>
                                      </p:to>
                                    </p:set>
                                    <p:anim calcmode="lin" valueType="num">
                                      <p:cBhvr additive="base">
                                        <p:cTn id="15" dur="500" fill="hold"/>
                                        <p:tgtEl>
                                          <p:spTgt spid="2052"/>
                                        </p:tgtEl>
                                        <p:attrNameLst>
                                          <p:attrName>ppt_x</p:attrName>
                                        </p:attrNameLst>
                                      </p:cBhvr>
                                      <p:tavLst>
                                        <p:tav tm="0">
                                          <p:val>
                                            <p:strVal val="#ppt_x"/>
                                          </p:val>
                                        </p:tav>
                                        <p:tav tm="100000">
                                          <p:val>
                                            <p:strVal val="#ppt_x"/>
                                          </p:val>
                                        </p:tav>
                                      </p:tavLst>
                                    </p:anim>
                                    <p:anim calcmode="lin" valueType="num">
                                      <p:cBhvr additive="base">
                                        <p:cTn id="16" dur="500" fill="hold"/>
                                        <p:tgtEl>
                                          <p:spTgt spid="205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53"/>
                                        </p:tgtEl>
                                        <p:attrNameLst>
                                          <p:attrName>style.visibility</p:attrName>
                                        </p:attrNameLst>
                                      </p:cBhvr>
                                      <p:to>
                                        <p:strVal val="visible"/>
                                      </p:to>
                                    </p:set>
                                    <p:anim calcmode="lin" valueType="num">
                                      <p:cBhvr additive="base">
                                        <p:cTn id="19" dur="500" fill="hold"/>
                                        <p:tgtEl>
                                          <p:spTgt spid="2053"/>
                                        </p:tgtEl>
                                        <p:attrNameLst>
                                          <p:attrName>ppt_x</p:attrName>
                                        </p:attrNameLst>
                                      </p:cBhvr>
                                      <p:tavLst>
                                        <p:tav tm="0">
                                          <p:val>
                                            <p:strVal val="#ppt_x"/>
                                          </p:val>
                                        </p:tav>
                                        <p:tav tm="100000">
                                          <p:val>
                                            <p:strVal val="#ppt_x"/>
                                          </p:val>
                                        </p:tav>
                                      </p:tavLst>
                                    </p:anim>
                                    <p:anim calcmode="lin" valueType="num">
                                      <p:cBhvr additive="base">
                                        <p:cTn id="20" dur="500" fill="hold"/>
                                        <p:tgtEl>
                                          <p:spTgt spid="205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055"/>
                                        </p:tgtEl>
                                        <p:attrNameLst>
                                          <p:attrName>style.visibility</p:attrName>
                                        </p:attrNameLst>
                                      </p:cBhvr>
                                      <p:to>
                                        <p:strVal val="visible"/>
                                      </p:to>
                                    </p:set>
                                    <p:anim calcmode="lin" valueType="num">
                                      <p:cBhvr additive="base">
                                        <p:cTn id="23" dur="500" fill="hold"/>
                                        <p:tgtEl>
                                          <p:spTgt spid="2055"/>
                                        </p:tgtEl>
                                        <p:attrNameLst>
                                          <p:attrName>ppt_x</p:attrName>
                                        </p:attrNameLst>
                                      </p:cBhvr>
                                      <p:tavLst>
                                        <p:tav tm="0">
                                          <p:val>
                                            <p:strVal val="#ppt_x"/>
                                          </p:val>
                                        </p:tav>
                                        <p:tav tm="100000">
                                          <p:val>
                                            <p:strVal val="#ppt_x"/>
                                          </p:val>
                                        </p:tav>
                                      </p:tavLst>
                                    </p:anim>
                                    <p:anim calcmode="lin" valueType="num">
                                      <p:cBhvr additive="base">
                                        <p:cTn id="24" dur="500" fill="hold"/>
                                        <p:tgtEl>
                                          <p:spTgt spid="205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54"/>
                                        </p:tgtEl>
                                        <p:attrNameLst>
                                          <p:attrName>style.visibility</p:attrName>
                                        </p:attrNameLst>
                                      </p:cBhvr>
                                      <p:to>
                                        <p:strVal val="visible"/>
                                      </p:to>
                                    </p:set>
                                    <p:anim calcmode="lin" valueType="num">
                                      <p:cBhvr additive="base">
                                        <p:cTn id="27" dur="500" fill="hold"/>
                                        <p:tgtEl>
                                          <p:spTgt spid="2054"/>
                                        </p:tgtEl>
                                        <p:attrNameLst>
                                          <p:attrName>ppt_x</p:attrName>
                                        </p:attrNameLst>
                                      </p:cBhvr>
                                      <p:tavLst>
                                        <p:tav tm="0">
                                          <p:val>
                                            <p:strVal val="#ppt_x"/>
                                          </p:val>
                                        </p:tav>
                                        <p:tav tm="100000">
                                          <p:val>
                                            <p:strVal val="#ppt_x"/>
                                          </p:val>
                                        </p:tav>
                                      </p:tavLst>
                                    </p:anim>
                                    <p:anim calcmode="lin" valueType="num">
                                      <p:cBhvr additive="base">
                                        <p:cTn id="28" dur="500" fill="hold"/>
                                        <p:tgtEl>
                                          <p:spTgt spid="205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057"/>
                                        </p:tgtEl>
                                        <p:attrNameLst>
                                          <p:attrName>style.visibility</p:attrName>
                                        </p:attrNameLst>
                                      </p:cBhvr>
                                      <p:to>
                                        <p:strVal val="visible"/>
                                      </p:to>
                                    </p:set>
                                    <p:anim calcmode="lin" valueType="num">
                                      <p:cBhvr additive="base">
                                        <p:cTn id="31" dur="500" fill="hold"/>
                                        <p:tgtEl>
                                          <p:spTgt spid="2057"/>
                                        </p:tgtEl>
                                        <p:attrNameLst>
                                          <p:attrName>ppt_x</p:attrName>
                                        </p:attrNameLst>
                                      </p:cBhvr>
                                      <p:tavLst>
                                        <p:tav tm="0">
                                          <p:val>
                                            <p:strVal val="#ppt_x"/>
                                          </p:val>
                                        </p:tav>
                                        <p:tav tm="100000">
                                          <p:val>
                                            <p:strVal val="#ppt_x"/>
                                          </p:val>
                                        </p:tav>
                                      </p:tavLst>
                                    </p:anim>
                                    <p:anim calcmode="lin" valueType="num">
                                      <p:cBhvr additive="base">
                                        <p:cTn id="32" dur="500" fill="hold"/>
                                        <p:tgtEl>
                                          <p:spTgt spid="205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058"/>
                                        </p:tgtEl>
                                        <p:attrNameLst>
                                          <p:attrName>style.visibility</p:attrName>
                                        </p:attrNameLst>
                                      </p:cBhvr>
                                      <p:to>
                                        <p:strVal val="visible"/>
                                      </p:to>
                                    </p:set>
                                    <p:anim calcmode="lin" valueType="num">
                                      <p:cBhvr additive="base">
                                        <p:cTn id="35" dur="500" fill="hold"/>
                                        <p:tgtEl>
                                          <p:spTgt spid="2058"/>
                                        </p:tgtEl>
                                        <p:attrNameLst>
                                          <p:attrName>ppt_x</p:attrName>
                                        </p:attrNameLst>
                                      </p:cBhvr>
                                      <p:tavLst>
                                        <p:tav tm="0">
                                          <p:val>
                                            <p:strVal val="#ppt_x"/>
                                          </p:val>
                                        </p:tav>
                                        <p:tav tm="100000">
                                          <p:val>
                                            <p:strVal val="#ppt_x"/>
                                          </p:val>
                                        </p:tav>
                                      </p:tavLst>
                                    </p:anim>
                                    <p:anim calcmode="lin" valueType="num">
                                      <p:cBhvr additive="base">
                                        <p:cTn id="36" dur="500" fill="hold"/>
                                        <p:tgtEl>
                                          <p:spTgt spid="205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056"/>
                                        </p:tgtEl>
                                        <p:attrNameLst>
                                          <p:attrName>style.visibility</p:attrName>
                                        </p:attrNameLst>
                                      </p:cBhvr>
                                      <p:to>
                                        <p:strVal val="visible"/>
                                      </p:to>
                                    </p:set>
                                    <p:anim calcmode="lin" valueType="num">
                                      <p:cBhvr additive="base">
                                        <p:cTn id="39" dur="500" fill="hold"/>
                                        <p:tgtEl>
                                          <p:spTgt spid="2056"/>
                                        </p:tgtEl>
                                        <p:attrNameLst>
                                          <p:attrName>ppt_x</p:attrName>
                                        </p:attrNameLst>
                                      </p:cBhvr>
                                      <p:tavLst>
                                        <p:tav tm="0">
                                          <p:val>
                                            <p:strVal val="#ppt_x"/>
                                          </p:val>
                                        </p:tav>
                                        <p:tav tm="100000">
                                          <p:val>
                                            <p:strVal val="#ppt_x"/>
                                          </p:val>
                                        </p:tav>
                                      </p:tavLst>
                                    </p:anim>
                                    <p:anim calcmode="lin" valueType="num">
                                      <p:cBhvr additive="base">
                                        <p:cTn id="40" dur="500" fill="hold"/>
                                        <p:tgtEl>
                                          <p:spTgt spid="20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704088"/>
            <a:ext cx="6408712" cy="1500776"/>
          </a:xfrm>
        </p:spPr>
        <p:txBody>
          <a:bodyPr>
            <a:normAutofit fontScale="90000"/>
          </a:bodyPr>
          <a:lstStyle/>
          <a:p>
            <a:pPr algn="just"/>
            <a:r>
              <a:rPr lang="ru-RU" sz="3100" u="sng" dirty="0" smtClean="0">
                <a:solidFill>
                  <a:schemeClr val="bg1"/>
                </a:solidFill>
                <a:latin typeface="+mn-lt"/>
              </a:rPr>
              <a:t>Ответственность за хранение и сбыт курительных смесей «СПАЙС»</a:t>
            </a: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Содержимое 2"/>
          <p:cNvSpPr>
            <a:spLocks noGrp="1"/>
          </p:cNvSpPr>
          <p:nvPr>
            <p:ph idx="1"/>
          </p:nvPr>
        </p:nvSpPr>
        <p:spPr>
          <a:xfrm>
            <a:off x="0" y="1484784"/>
            <a:ext cx="9144000" cy="4839816"/>
          </a:xfrm>
        </p:spPr>
        <p:txBody>
          <a:bodyPr>
            <a:noAutofit/>
          </a:bodyPr>
          <a:lstStyle/>
          <a:p>
            <a:pPr indent="274320" algn="just">
              <a:spcBef>
                <a:spcPts val="0"/>
              </a:spcBef>
              <a:buNone/>
            </a:pPr>
            <a:r>
              <a:rPr lang="ru-RU" sz="1600" b="1" dirty="0" smtClean="0"/>
              <a:t>Отделом дознания Межмуниципального отдела МВД России «</a:t>
            </a:r>
            <a:r>
              <a:rPr lang="ru-RU" sz="1600" b="1" dirty="0" err="1" smtClean="0"/>
              <a:t>Нефтекамский</a:t>
            </a:r>
            <a:r>
              <a:rPr lang="ru-RU" sz="1600" b="1" dirty="0" smtClean="0"/>
              <a:t>» направлено в суд </a:t>
            </a:r>
            <a:r>
              <a:rPr lang="ru-RU" sz="1600" b="1" dirty="0" smtClean="0">
                <a:solidFill>
                  <a:srgbClr val="FFFF00"/>
                </a:solidFill>
              </a:rPr>
              <a:t>уголовное дело</a:t>
            </a:r>
            <a:r>
              <a:rPr lang="ru-RU" sz="1600" b="1" dirty="0" smtClean="0"/>
              <a:t>, возбужденное </a:t>
            </a:r>
            <a:r>
              <a:rPr lang="ru-RU" sz="1600" b="1" dirty="0" smtClean="0">
                <a:solidFill>
                  <a:srgbClr val="FFFF00"/>
                </a:solidFill>
              </a:rPr>
              <a:t>по части 1 статьи 228 Уголовного кодекса РФ «Незаконное приобретение, хранение, перевозка, изготовление, переработка наркотических средств, психотропных веществ или их аналогов»</a:t>
            </a:r>
            <a:r>
              <a:rPr lang="ru-RU" sz="1600" b="1" dirty="0" smtClean="0"/>
              <a:t>. Молодой человек обвиняется в незаконном хранении курительного вещества под названием «</a:t>
            </a:r>
            <a:r>
              <a:rPr lang="ru-RU" sz="1600" b="1" dirty="0" err="1" smtClean="0"/>
              <a:t>спайс</a:t>
            </a:r>
            <a:r>
              <a:rPr lang="ru-RU" sz="1600" b="1" dirty="0" smtClean="0"/>
              <a:t>».</a:t>
            </a:r>
            <a:endParaRPr lang="ru-RU" sz="1600" dirty="0" smtClean="0"/>
          </a:p>
          <a:p>
            <a:pPr indent="274320" algn="just">
              <a:spcBef>
                <a:spcPts val="0"/>
              </a:spcBef>
              <a:buNone/>
            </a:pPr>
            <a:r>
              <a:rPr lang="ru-RU" sz="1600" dirty="0" smtClean="0"/>
              <a:t>По словам старшего дознавателя отдела дознания майора полиции </a:t>
            </a:r>
            <a:r>
              <a:rPr lang="ru-RU" sz="1600" dirty="0" err="1" smtClean="0"/>
              <a:t>Аиды</a:t>
            </a:r>
            <a:r>
              <a:rPr lang="ru-RU" sz="1600" dirty="0" smtClean="0"/>
              <a:t> Плотниковой, подозреваемый прочитал объявление, вывешенное на остановочном комплексе: «Продаю </a:t>
            </a:r>
            <a:r>
              <a:rPr lang="ru-RU" sz="1600" dirty="0" err="1" smtClean="0"/>
              <a:t>миксы</a:t>
            </a:r>
            <a:r>
              <a:rPr lang="ru-RU" sz="1600" dirty="0" smtClean="0"/>
              <a:t>». Позвонив по указанному номеру, он связался с молодым человеком, который предложил ему приобрести курительную смесь «</a:t>
            </a:r>
            <a:r>
              <a:rPr lang="ru-RU" sz="1600" dirty="0" err="1" smtClean="0"/>
              <a:t>спайс</a:t>
            </a:r>
            <a:r>
              <a:rPr lang="ru-RU" sz="1600" dirty="0" smtClean="0"/>
              <a:t>» за 500 рублей. Деньги покупатель перевел на указанный номер через платежную систему QIWI, после чего продавец сообщил ему адрес «закладки». Курительная смесь находилась в свертке в почтовом ящике одного из домов по улице Социалистическая.</a:t>
            </a:r>
            <a:br>
              <a:rPr lang="ru-RU" sz="1600" dirty="0" smtClean="0"/>
            </a:br>
            <a:r>
              <a:rPr lang="ru-RU" sz="1600" dirty="0" smtClean="0"/>
              <a:t>Половину приобретенной курительной смеси «</a:t>
            </a:r>
            <a:r>
              <a:rPr lang="ru-RU" sz="1600" dirty="0" err="1" smtClean="0"/>
              <a:t>спайс</a:t>
            </a:r>
            <a:r>
              <a:rPr lang="ru-RU" sz="1600" dirty="0" smtClean="0"/>
              <a:t>» подозреваемый употребил путем курения на Новый год, оставшуюся часть хранил при себе. Он был задержан 6 января нарядом патрульно-постовой службы, когда пытался закурить на улице. В ходе личного досмотра курительная смесь была у него изъята.</a:t>
            </a:r>
            <a:br>
              <a:rPr lang="ru-RU" sz="1600" dirty="0" smtClean="0"/>
            </a:br>
            <a:r>
              <a:rPr lang="ru-RU" sz="1600" dirty="0" smtClean="0"/>
              <a:t>Напоминаем, что </a:t>
            </a:r>
            <a:r>
              <a:rPr lang="ru-RU" sz="1600" dirty="0" smtClean="0">
                <a:solidFill>
                  <a:srgbClr val="FFFF00"/>
                </a:solidFill>
              </a:rPr>
              <a:t>с 1 января 2013 года Постановлением Правительства РФ №1215 от 23 ноября 2012 курительная смесь «</a:t>
            </a:r>
            <a:r>
              <a:rPr lang="ru-RU" sz="1600" dirty="0" err="1" smtClean="0">
                <a:solidFill>
                  <a:srgbClr val="FFFF00"/>
                </a:solidFill>
              </a:rPr>
              <a:t>спайс</a:t>
            </a:r>
            <a:r>
              <a:rPr lang="ru-RU" sz="1600" dirty="0" smtClean="0">
                <a:solidFill>
                  <a:srgbClr val="FFFF00"/>
                </a:solidFill>
              </a:rPr>
              <a:t>» внесена в действующий «Список наркотических средств и психотропных веществ» (список №1) Перечня наркотических средств и психотропных веществ и их </a:t>
            </a:r>
            <a:r>
              <a:rPr lang="ru-RU" sz="1600" dirty="0" err="1" smtClean="0">
                <a:solidFill>
                  <a:srgbClr val="FFFF00"/>
                </a:solidFill>
              </a:rPr>
              <a:t>прекурсоров</a:t>
            </a:r>
            <a:r>
              <a:rPr lang="ru-RU" sz="1600" dirty="0" smtClean="0">
                <a:solidFill>
                  <a:srgbClr val="FFFF00"/>
                </a:solidFill>
              </a:rPr>
              <a:t>, подлежащих контролю в РФ», </a:t>
            </a:r>
            <a:r>
              <a:rPr lang="ru-RU" sz="1600" dirty="0" smtClean="0"/>
              <a:t>утвержденного Постановлением Правительства РФ №681 от 30 июня 1998 года. Иными словами, </a:t>
            </a:r>
            <a:r>
              <a:rPr lang="ru-RU" sz="1600" dirty="0" err="1" smtClean="0">
                <a:solidFill>
                  <a:srgbClr val="FFFF00"/>
                </a:solidFill>
              </a:rPr>
              <a:t>спайс</a:t>
            </a:r>
            <a:r>
              <a:rPr lang="ru-RU" sz="1600" dirty="0" smtClean="0">
                <a:solidFill>
                  <a:srgbClr val="FFFF00"/>
                </a:solidFill>
              </a:rPr>
              <a:t> приравнен к наркотическим веществам, и за его приобретение, сбыт, хранение или употребление наступает уголовная ответственность</a:t>
            </a:r>
            <a:r>
              <a:rPr lang="ru-RU" sz="1600" dirty="0" smtClean="0"/>
              <a:t>.</a:t>
            </a:r>
          </a:p>
          <a:p>
            <a:pPr indent="274320">
              <a:spcBef>
                <a:spcPts val="0"/>
              </a:spcBef>
            </a:pPr>
            <a:endParaRPr lang="ru-RU" sz="1600" dirty="0"/>
          </a:p>
        </p:txBody>
      </p:sp>
      <p:pic>
        <p:nvPicPr>
          <p:cNvPr id="4" name="Рисунок 3" descr="Спаис пагубно влияет на организм"/>
          <p:cNvPicPr/>
          <p:nvPr/>
        </p:nvPicPr>
        <p:blipFill>
          <a:blip r:embed="rId2" cstate="print"/>
          <a:srcRect/>
          <a:stretch>
            <a:fillRect/>
          </a:stretch>
        </p:blipFill>
        <p:spPr bwMode="auto">
          <a:xfrm>
            <a:off x="0" y="0"/>
            <a:ext cx="2627784" cy="1412776"/>
          </a:xfrm>
          <a:prstGeom prst="rect">
            <a:avLst/>
          </a:prstGeom>
          <a:noFill/>
          <a:ln w="9525">
            <a:noFill/>
            <a:miter lim="800000"/>
            <a:headEnd/>
            <a:tailEnd/>
          </a:ln>
        </p:spPr>
      </p:pic>
      <p:sp>
        <p:nvSpPr>
          <p:cNvPr id="5" name="Прямоугольник 4"/>
          <p:cNvSpPr/>
          <p:nvPr/>
        </p:nvSpPr>
        <p:spPr>
          <a:xfrm>
            <a:off x="2555776" y="1"/>
            <a:ext cx="6588224"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par>
                                <p:cTn id="14" presetID="8" presetClass="entr" presetSubtype="16" fill="hold" grpId="1"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amond(in)">
                                      <p:cBhvr>
                                        <p:cTn id="16" dur="2000"/>
                                        <p:tgtEl>
                                          <p:spTgt spid="3">
                                            <p:txEl>
                                              <p:pRg st="0" end="0"/>
                                            </p:txEl>
                                          </p:spTgt>
                                        </p:tgtEl>
                                      </p:cBhvr>
                                    </p:animEffect>
                                  </p:childTnLst>
                                </p:cTn>
                              </p:par>
                              <p:par>
                                <p:cTn id="17" presetID="8" presetClass="entr" presetSubtype="16"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amond(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764704"/>
            <a:ext cx="6840760" cy="720080"/>
          </a:xfrm>
        </p:spPr>
        <p:txBody>
          <a:bodyPr>
            <a:noAutofit/>
          </a:bodyPr>
          <a:lstStyle/>
          <a:p>
            <a:pPr algn="ctr"/>
            <a:r>
              <a:rPr lang="ru-RU" sz="2800" u="sng" dirty="0" smtClean="0">
                <a:solidFill>
                  <a:schemeClr val="bg1"/>
                </a:solidFill>
                <a:latin typeface="+mn-lt"/>
              </a:rPr>
              <a:t>Ответственность за хранение и сбыт курительных смесей «СПАЙС»</a:t>
            </a:r>
            <a:endParaRPr lang="ru-RU" sz="2800" u="sng" dirty="0">
              <a:solidFill>
                <a:schemeClr val="bg1"/>
              </a:solidFill>
              <a:latin typeface="+mn-lt"/>
            </a:endParaRPr>
          </a:p>
        </p:txBody>
      </p:sp>
      <p:sp>
        <p:nvSpPr>
          <p:cNvPr id="3" name="Содержимое 2"/>
          <p:cNvSpPr>
            <a:spLocks noGrp="1"/>
          </p:cNvSpPr>
          <p:nvPr>
            <p:ph idx="1"/>
          </p:nvPr>
        </p:nvSpPr>
        <p:spPr>
          <a:xfrm>
            <a:off x="0" y="1484784"/>
            <a:ext cx="9144000" cy="5373216"/>
          </a:xfrm>
        </p:spPr>
        <p:txBody>
          <a:bodyPr>
            <a:noAutofit/>
          </a:bodyPr>
          <a:lstStyle/>
          <a:p>
            <a:pPr algn="just">
              <a:buNone/>
            </a:pPr>
            <a:r>
              <a:rPr lang="ru-RU" sz="2200" dirty="0" smtClean="0">
                <a:solidFill>
                  <a:srgbClr val="FFFF00"/>
                </a:solidFill>
              </a:rPr>
              <a:t>Ст. 228 п.1. Незаконные приобретение, хранение, перевозка, изготовление, переработка без цели сбыта наркотических средств, психотропных веществ или их аналогов в значительном размере, а также незаконные приобретение, хранение, перевозка без цели сбыта растений, содержащих наркотические средства или психотропные вещества, либо их частей, содержащих наркотические средства или психотропные вещества, в значительном размере</a:t>
            </a:r>
            <a:r>
              <a:rPr lang="ru-RU" sz="2200" dirty="0" smtClean="0"/>
              <a:t> - (в ред. Федерального закона от 01.03.2012 N 18-ФЗ) </a:t>
            </a:r>
            <a:r>
              <a:rPr lang="ru-RU" sz="2200" dirty="0" smtClean="0">
                <a:solidFill>
                  <a:srgbClr val="FFFF00"/>
                </a:solidFill>
              </a:rPr>
              <a:t>наказываются 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четырехсот восьмидесяти часов, либо исправительными работами на срок до двух лет, либо ограничением свободы на срок до трех лет, либо лишением свободы на тот же срок. </a:t>
            </a:r>
            <a:r>
              <a:rPr lang="ru-RU" sz="2200" dirty="0" smtClean="0"/>
              <a:t>(в ред. Федеральных законов от 27.12.2009 N 377-ФЗ, от 06.05.2010 N 81-ФЗ, от 07.12.2011 N 420-ФЗ)</a:t>
            </a:r>
          </a:p>
          <a:p>
            <a:pPr algn="just"/>
            <a:endParaRPr lang="ru-RU" sz="2200" dirty="0" smtClean="0"/>
          </a:p>
          <a:p>
            <a:pPr algn="just"/>
            <a:endParaRPr lang="ru-RU" sz="1800" dirty="0"/>
          </a:p>
        </p:txBody>
      </p:sp>
      <p:pic>
        <p:nvPicPr>
          <p:cNvPr id="1026" name="Picture 2" descr="C:\Users\admin\Desktop\i.jpg"/>
          <p:cNvPicPr>
            <a:picLocks noChangeAspect="1" noChangeArrowheads="1"/>
          </p:cNvPicPr>
          <p:nvPr/>
        </p:nvPicPr>
        <p:blipFill>
          <a:blip r:embed="rId2" cstate="print"/>
          <a:srcRect/>
          <a:stretch>
            <a:fillRect/>
          </a:stretch>
        </p:blipFill>
        <p:spPr bwMode="auto">
          <a:xfrm>
            <a:off x="0" y="0"/>
            <a:ext cx="1828800" cy="1545382"/>
          </a:xfrm>
          <a:prstGeom prst="rect">
            <a:avLst/>
          </a:prstGeom>
          <a:noFill/>
        </p:spPr>
      </p:pic>
      <p:sp>
        <p:nvSpPr>
          <p:cNvPr id="5" name="Прямоугольник 4"/>
          <p:cNvSpPr/>
          <p:nvPr/>
        </p:nvSpPr>
        <p:spPr>
          <a:xfrm>
            <a:off x="1835696" y="1"/>
            <a:ext cx="7308304" cy="338554"/>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diamond(in)">
                                      <p:cBhvr>
                                        <p:cTn id="13"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764704"/>
            <a:ext cx="6948264" cy="792088"/>
          </a:xfrm>
        </p:spPr>
        <p:txBody>
          <a:bodyPr>
            <a:noAutofit/>
          </a:bodyPr>
          <a:lstStyle/>
          <a:p>
            <a:pPr algn="ctr"/>
            <a:r>
              <a:rPr lang="ru-RU" sz="2800" u="sng" dirty="0" smtClean="0">
                <a:solidFill>
                  <a:schemeClr val="bg1"/>
                </a:solidFill>
                <a:latin typeface="+mn-lt"/>
              </a:rPr>
              <a:t>Ответственность за хранение и сбыт курительных смесей «СПАЙС»</a:t>
            </a:r>
            <a:endParaRPr lang="ru-RU" sz="2800" u="sng" dirty="0">
              <a:solidFill>
                <a:schemeClr val="bg1"/>
              </a:solidFill>
              <a:latin typeface="+mn-lt"/>
            </a:endParaRPr>
          </a:p>
        </p:txBody>
      </p:sp>
      <p:sp>
        <p:nvSpPr>
          <p:cNvPr id="3" name="Содержимое 2"/>
          <p:cNvSpPr>
            <a:spLocks noGrp="1"/>
          </p:cNvSpPr>
          <p:nvPr>
            <p:ph idx="1"/>
          </p:nvPr>
        </p:nvSpPr>
        <p:spPr>
          <a:xfrm>
            <a:off x="0" y="1556792"/>
            <a:ext cx="8964488" cy="5301208"/>
          </a:xfrm>
        </p:spPr>
        <p:txBody>
          <a:bodyPr>
            <a:normAutofit/>
          </a:bodyPr>
          <a:lstStyle/>
          <a:p>
            <a:pPr indent="274320" algn="just">
              <a:spcBef>
                <a:spcPts val="0"/>
              </a:spcBef>
              <a:buNone/>
            </a:pPr>
            <a:r>
              <a:rPr lang="ru-RU" sz="2800" dirty="0" smtClean="0">
                <a:solidFill>
                  <a:srgbClr val="FFFF00"/>
                </a:solidFill>
              </a:rPr>
              <a:t>Ст. 228 п. 2. </a:t>
            </a:r>
            <a:r>
              <a:rPr lang="ru-RU" sz="2800" dirty="0" smtClean="0"/>
              <a:t>Те же деяния, совершенные в крупном размере, - (в ред. Федерального закона от 01.03.2012 N </a:t>
            </a:r>
            <a:r>
              <a:rPr lang="ru-RU" sz="2800" dirty="0" smtClean="0"/>
              <a:t>18-ФЗ) наказываются лишением свободы на срок от трех до десяти лет со штрафом в размере до пятисот тысяч рублей или в размере заработной платы или иного дохода осужденного за период до трех лет либо без такового и с ограничением свободы на срок до одного года либо без такового. (в ред. Федерального закона от 01.03.2012 N 18-ФЗ)</a:t>
            </a:r>
            <a:endParaRPr lang="ru-RU" sz="2800" dirty="0" smtClean="0"/>
          </a:p>
        </p:txBody>
      </p:sp>
      <p:pic>
        <p:nvPicPr>
          <p:cNvPr id="2050" name="Picture 2" descr="C:\Users\admin\Desktop\i.jpg"/>
          <p:cNvPicPr>
            <a:picLocks noChangeAspect="1" noChangeArrowheads="1"/>
          </p:cNvPicPr>
          <p:nvPr/>
        </p:nvPicPr>
        <p:blipFill>
          <a:blip r:embed="rId2" cstate="print"/>
          <a:srcRect/>
          <a:stretch>
            <a:fillRect/>
          </a:stretch>
        </p:blipFill>
        <p:spPr bwMode="auto">
          <a:xfrm>
            <a:off x="0" y="0"/>
            <a:ext cx="2195736" cy="1556792"/>
          </a:xfrm>
          <a:prstGeom prst="rect">
            <a:avLst/>
          </a:prstGeom>
          <a:noFill/>
        </p:spPr>
      </p:pic>
      <p:sp>
        <p:nvSpPr>
          <p:cNvPr id="5" name="Прямоугольник 4"/>
          <p:cNvSpPr/>
          <p:nvPr/>
        </p:nvSpPr>
        <p:spPr>
          <a:xfrm>
            <a:off x="2195736" y="0"/>
            <a:ext cx="6948264"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diamond(in)">
                                      <p:cBhvr>
                                        <p:cTn id="13"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476672"/>
            <a:ext cx="7164288" cy="782960"/>
          </a:xfrm>
        </p:spPr>
        <p:txBody>
          <a:bodyPr>
            <a:noAutofit/>
          </a:bodyPr>
          <a:lstStyle/>
          <a:p>
            <a:pPr algn="ctr"/>
            <a:r>
              <a:rPr lang="ru-RU" sz="3200" u="sng" dirty="0" smtClean="0">
                <a:solidFill>
                  <a:schemeClr val="bg1"/>
                </a:solidFill>
                <a:latin typeface="+mn-lt"/>
              </a:rPr>
              <a:t>Ответственность за хранение и сбыт курительных смесей «СПАЙС»</a:t>
            </a:r>
            <a:endParaRPr lang="ru-RU" sz="3200" u="sng" dirty="0">
              <a:solidFill>
                <a:schemeClr val="bg1"/>
              </a:solidFill>
              <a:latin typeface="+mn-lt"/>
            </a:endParaRPr>
          </a:p>
        </p:txBody>
      </p:sp>
      <p:sp>
        <p:nvSpPr>
          <p:cNvPr id="3" name="Содержимое 2"/>
          <p:cNvSpPr>
            <a:spLocks noGrp="1"/>
          </p:cNvSpPr>
          <p:nvPr>
            <p:ph idx="1"/>
          </p:nvPr>
        </p:nvSpPr>
        <p:spPr>
          <a:xfrm>
            <a:off x="0" y="1412776"/>
            <a:ext cx="9144000" cy="5445224"/>
          </a:xfrm>
        </p:spPr>
        <p:txBody>
          <a:bodyPr>
            <a:noAutofit/>
          </a:bodyPr>
          <a:lstStyle/>
          <a:p>
            <a:pPr indent="274320" algn="just">
              <a:spcBef>
                <a:spcPts val="0"/>
              </a:spcBef>
              <a:buNone/>
            </a:pPr>
            <a:r>
              <a:rPr lang="ru-RU" sz="1600" dirty="0" smtClean="0">
                <a:solidFill>
                  <a:srgbClr val="FFFF00"/>
                </a:solidFill>
              </a:rPr>
              <a:t>Ст. 228 п. 3. </a:t>
            </a:r>
            <a:r>
              <a:rPr lang="ru-RU" sz="1600" dirty="0" smtClean="0"/>
              <a:t>Те же деяния, совершенные в особо крупном размере, - наказываются лишением свободы на срок от десяти до пятнадцати лет со штрафом в размере до пятисот тысяч рублей или в размере заработной платы или иного дохода осужденного за период до трех лет либо без такового и с ограничением свободы на срок до полутора лет либо без </a:t>
            </a:r>
            <a:r>
              <a:rPr lang="ru-RU" sz="1600" dirty="0" smtClean="0"/>
              <a:t>такового </a:t>
            </a:r>
            <a:r>
              <a:rPr lang="ru-RU" sz="1600" dirty="0" smtClean="0"/>
              <a:t>(часть 3 введена Федеральным законом от 01.03.2012 N 18-ФЗ</a:t>
            </a:r>
            <a:r>
              <a:rPr lang="ru-RU" sz="1600" dirty="0" smtClean="0"/>
              <a:t>).</a:t>
            </a:r>
            <a:endParaRPr lang="ru-RU" sz="1600" dirty="0" smtClean="0"/>
          </a:p>
          <a:p>
            <a:pPr indent="274320" algn="just">
              <a:spcBef>
                <a:spcPts val="0"/>
              </a:spcBef>
              <a:buNone/>
            </a:pPr>
            <a:r>
              <a:rPr lang="ru-RU" sz="1600" dirty="0" smtClean="0">
                <a:solidFill>
                  <a:srgbClr val="FFFF00"/>
                </a:solidFill>
              </a:rPr>
              <a:t>Примечания. 1. </a:t>
            </a:r>
            <a:r>
              <a:rPr lang="ru-RU" sz="1600" dirty="0" smtClean="0"/>
              <a:t>Лицо, совершившее предусмотренное настоящей статьей преступление, добровольно сдавшее наркотические средства, психотропные вещества или их аналоги, растения, содержащие наркотические средства или психотропные вещества, либо их части, содержащие наркотические средства или психотропные вещества, и активно способствовавшее раскрытию или пресечению преступлений, связанных с незаконным оборотом указанных средств, веществ или их аналогов, а также с незаконными приобретением, хранением, перевозкой таких растений либо их частей, содержащих наркотические средства или психотропные вещества, изобличению лиц, их совершивших, обнаружению имущества, добытого преступным путем, освобождается от уголовной ответственности за данное преступление. Не может признаваться добровольной сдачей наркотических средств, психотропных веществ или их аналогов, растений, содержащих наркотические средства или психотропные вещества, либо их частей, содержащих наркотические средства или психотропные вещества, изъятие указанных средств, веществ или их аналогов, таких растений либо их частей, содержащих наркотические средства или психотропные вещества, при задержании лица и при производстве следственных действий по обнаружению и изъятию указанных средств, веществ или их аналогов, таких растений либо их частей, содержащих наркотические средства или психотропные вещества. (п. 1 в ред. Федерального закона от 19.05.2010 N 87-ФЗ)</a:t>
            </a:r>
          </a:p>
        </p:txBody>
      </p:sp>
      <p:pic>
        <p:nvPicPr>
          <p:cNvPr id="3075" name="Picture 3" descr="C:\Users\admin\Desktop\iT7CXCA49.jpg"/>
          <p:cNvPicPr>
            <a:picLocks noChangeAspect="1" noChangeArrowheads="1"/>
          </p:cNvPicPr>
          <p:nvPr/>
        </p:nvPicPr>
        <p:blipFill>
          <a:blip r:embed="rId2" cstate="print"/>
          <a:srcRect/>
          <a:stretch>
            <a:fillRect/>
          </a:stretch>
        </p:blipFill>
        <p:spPr bwMode="auto">
          <a:xfrm>
            <a:off x="0" y="0"/>
            <a:ext cx="2339752" cy="1428750"/>
          </a:xfrm>
          <a:prstGeom prst="rect">
            <a:avLst/>
          </a:prstGeom>
          <a:noFill/>
        </p:spPr>
      </p:pic>
      <p:sp>
        <p:nvSpPr>
          <p:cNvPr id="5" name="Прямоугольник 4"/>
          <p:cNvSpPr/>
          <p:nvPr/>
        </p:nvSpPr>
        <p:spPr>
          <a:xfrm>
            <a:off x="2339752" y="0"/>
            <a:ext cx="6804248" cy="307777"/>
          </a:xfrm>
          <a:prstGeom prst="rect">
            <a:avLst/>
          </a:prstGeom>
        </p:spPr>
        <p:txBody>
          <a:bodyPr wrap="square">
            <a:spAutoFit/>
          </a:bodyPr>
          <a:lstStyle/>
          <a:p>
            <a:pPr lvl="0" algn="ctr" fontAlgn="base">
              <a:spcBef>
                <a:spcPct val="0"/>
              </a:spcBef>
              <a:spcAft>
                <a:spcPct val="0"/>
              </a:spcAft>
            </a:pPr>
            <a:r>
              <a:rPr lang="ru-RU" sz="14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4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075"/>
                                        </p:tgtEl>
                                        <p:attrNameLst>
                                          <p:attrName>style.visibility</p:attrName>
                                        </p:attrNameLst>
                                      </p:cBhvr>
                                      <p:to>
                                        <p:strVal val="visible"/>
                                      </p:to>
                                    </p:set>
                                    <p:animEffect transition="in" filter="diamond(in)">
                                      <p:cBhvr>
                                        <p:cTn id="16"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764704"/>
            <a:ext cx="7200800" cy="998984"/>
          </a:xfrm>
        </p:spPr>
        <p:txBody>
          <a:bodyPr>
            <a:noAutofit/>
          </a:bodyPr>
          <a:lstStyle/>
          <a:p>
            <a:pPr algn="ctr"/>
            <a:r>
              <a:rPr lang="ru-RU" sz="3200" u="sng" dirty="0" smtClean="0">
                <a:solidFill>
                  <a:schemeClr val="bg1"/>
                </a:solidFill>
                <a:latin typeface="+mn-lt"/>
              </a:rPr>
              <a:t>Ответственность за хранение и сбыт курительных смесей «СПАЙС»</a:t>
            </a:r>
            <a:endParaRPr lang="ru-RU" sz="3200" u="sng" dirty="0">
              <a:solidFill>
                <a:schemeClr val="bg1"/>
              </a:solidFill>
              <a:latin typeface="+mn-lt"/>
            </a:endParaRPr>
          </a:p>
        </p:txBody>
      </p:sp>
      <p:sp>
        <p:nvSpPr>
          <p:cNvPr id="3" name="Содержимое 2"/>
          <p:cNvSpPr>
            <a:spLocks noGrp="1"/>
          </p:cNvSpPr>
          <p:nvPr>
            <p:ph idx="1"/>
          </p:nvPr>
        </p:nvSpPr>
        <p:spPr>
          <a:xfrm>
            <a:off x="107504" y="1700808"/>
            <a:ext cx="8856984" cy="4968552"/>
          </a:xfrm>
        </p:spPr>
        <p:txBody>
          <a:bodyPr>
            <a:normAutofit fontScale="77500" lnSpcReduction="20000"/>
          </a:bodyPr>
          <a:lstStyle/>
          <a:p>
            <a:pPr indent="274320" algn="just">
              <a:spcBef>
                <a:spcPts val="0"/>
              </a:spcBef>
              <a:buNone/>
            </a:pPr>
            <a:r>
              <a:rPr lang="ru-RU" sz="2800" dirty="0" smtClean="0">
                <a:solidFill>
                  <a:srgbClr val="FFFF00"/>
                </a:solidFill>
              </a:rPr>
              <a:t>Примечание к ст. 228 . п.3</a:t>
            </a:r>
          </a:p>
          <a:p>
            <a:pPr indent="274320" algn="just">
              <a:spcBef>
                <a:spcPts val="0"/>
              </a:spcBef>
              <a:buNone/>
            </a:pPr>
            <a:r>
              <a:rPr lang="ru-RU" sz="2800" dirty="0" smtClean="0"/>
              <a:t>2. Значительный, крупный и особо крупный размеры наркотических средств и психотропных веществ, а также значительный, крупный и особо крупный размеры для растений, содержащих наркотические средства или психотропные вещества, либо их частей, содержащих наркотические средства или психотропные вещества, для целей настоящей статьи, статей 228.1, 229 и 229.1 настоящего Кодекса утверждаются Правительством Российской Федерации. (в ред. Федеральных законов от 19.05.2010 N 87-ФЗ, от 07.12.2011 N 420-ФЗ, от 01.03.2012 N 18-ФЗ)</a:t>
            </a:r>
          </a:p>
          <a:p>
            <a:pPr indent="274320" algn="just">
              <a:spcBef>
                <a:spcPts val="0"/>
              </a:spcBef>
              <a:buNone/>
            </a:pPr>
            <a:r>
              <a:rPr lang="ru-RU" sz="2800" dirty="0" smtClean="0"/>
              <a:t>3. Значительный, крупный и особо крупный размеры аналогов наркотических средств и психотропных веществ соответствуют значительному, крупному и особо крупному размерам наркотических средств и психотропных веществ, аналогами которых они являются. (п. 3 введен Федеральным законом от 05.01.2006 N 11-ФЗ, в ред. Федерального закона от 01.03.2012 N 18-ФЗ</a:t>
            </a:r>
            <a:r>
              <a:rPr lang="ru-RU" sz="2800" dirty="0" smtClean="0"/>
              <a:t>).</a:t>
            </a:r>
            <a:endParaRPr lang="ru-RU" sz="2800" dirty="0" smtClean="0"/>
          </a:p>
          <a:p>
            <a:pPr>
              <a:buNone/>
            </a:pPr>
            <a:endParaRPr lang="ru-RU" sz="2800" dirty="0" smtClean="0"/>
          </a:p>
          <a:p>
            <a:pPr>
              <a:buNone/>
            </a:pPr>
            <a:endParaRPr lang="ru-RU" dirty="0"/>
          </a:p>
        </p:txBody>
      </p:sp>
      <p:pic>
        <p:nvPicPr>
          <p:cNvPr id="4098" name="Picture 2" descr="C:\Users\admin\Desktop\i9X5W92EY.jpg"/>
          <p:cNvPicPr>
            <a:picLocks noChangeAspect="1" noChangeArrowheads="1"/>
          </p:cNvPicPr>
          <p:nvPr/>
        </p:nvPicPr>
        <p:blipFill>
          <a:blip r:embed="rId2" cstate="print"/>
          <a:srcRect/>
          <a:stretch>
            <a:fillRect/>
          </a:stretch>
        </p:blipFill>
        <p:spPr bwMode="auto">
          <a:xfrm>
            <a:off x="0" y="0"/>
            <a:ext cx="2195736" cy="1700808"/>
          </a:xfrm>
          <a:prstGeom prst="rect">
            <a:avLst/>
          </a:prstGeom>
          <a:noFill/>
        </p:spPr>
      </p:pic>
      <p:sp>
        <p:nvSpPr>
          <p:cNvPr id="5" name="Прямоугольник 4"/>
          <p:cNvSpPr/>
          <p:nvPr/>
        </p:nvSpPr>
        <p:spPr>
          <a:xfrm>
            <a:off x="2123728" y="1"/>
            <a:ext cx="7020272"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amond(in)">
                                      <p:cBhvr>
                                        <p:cTn id="16" dur="2000"/>
                                        <p:tgtEl>
                                          <p:spTgt spid="3">
                                            <p:txEl>
                                              <p:pRg st="2" end="2"/>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diamond(in)">
                                      <p:cBhvr>
                                        <p:cTn id="19"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908720"/>
            <a:ext cx="6660232" cy="720080"/>
          </a:xfrm>
        </p:spPr>
        <p:txBody>
          <a:bodyPr>
            <a:noAutofit/>
          </a:bodyPr>
          <a:lstStyle/>
          <a:p>
            <a:pPr algn="ctr"/>
            <a:r>
              <a:rPr lang="ru-RU" sz="3200" u="sng" dirty="0" smtClean="0">
                <a:solidFill>
                  <a:schemeClr val="bg1"/>
                </a:solidFill>
                <a:latin typeface="+mn-lt"/>
              </a:rPr>
              <a:t>Использованная информация</a:t>
            </a:r>
            <a:br>
              <a:rPr lang="ru-RU" sz="3200" u="sng" dirty="0" smtClean="0">
                <a:solidFill>
                  <a:schemeClr val="bg1"/>
                </a:solidFill>
                <a:latin typeface="+mn-lt"/>
              </a:rPr>
            </a:br>
            <a:r>
              <a:rPr lang="ru-RU" sz="3200" u="sng" dirty="0" smtClean="0">
                <a:solidFill>
                  <a:schemeClr val="bg1"/>
                </a:solidFill>
                <a:latin typeface="+mn-lt"/>
              </a:rPr>
              <a:t> с сайтов</a:t>
            </a:r>
            <a:endParaRPr lang="ru-RU" sz="3200" u="sng" dirty="0">
              <a:solidFill>
                <a:schemeClr val="bg1"/>
              </a:solidFill>
              <a:latin typeface="+mn-lt"/>
            </a:endParaRPr>
          </a:p>
        </p:txBody>
      </p:sp>
      <p:sp>
        <p:nvSpPr>
          <p:cNvPr id="3" name="Содержимое 2"/>
          <p:cNvSpPr>
            <a:spLocks noGrp="1"/>
          </p:cNvSpPr>
          <p:nvPr>
            <p:ph idx="1"/>
          </p:nvPr>
        </p:nvSpPr>
        <p:spPr>
          <a:xfrm>
            <a:off x="457200" y="1628800"/>
            <a:ext cx="8229600" cy="5040560"/>
          </a:xfrm>
        </p:spPr>
        <p:txBody>
          <a:bodyPr>
            <a:normAutofit fontScale="92500" lnSpcReduction="10000"/>
          </a:bodyPr>
          <a:lstStyle/>
          <a:p>
            <a:pPr lvl="0"/>
            <a:r>
              <a:rPr lang="en-US" u="sng" dirty="0" err="1" smtClean="0">
                <a:hlinkClick r:id="rId2"/>
              </a:rPr>
              <a:t>vsegdazdorov.net</a:t>
            </a:r>
            <a:r>
              <a:rPr lang="en-US" dirty="0" err="1" smtClean="0"/>
              <a:t>›</a:t>
            </a:r>
            <a:r>
              <a:rPr lang="en-US" u="sng" dirty="0" err="1" smtClean="0">
                <a:hlinkClick r:id="rId3"/>
              </a:rPr>
              <a:t>story</a:t>
            </a:r>
            <a:r>
              <a:rPr lang="en-US" u="sng" dirty="0" smtClean="0">
                <a:hlinkClick r:id="rId3"/>
              </a:rPr>
              <a:t>/</a:t>
            </a:r>
            <a:r>
              <a:rPr lang="en-US" b="1" u="sng" dirty="0" err="1" smtClean="0">
                <a:hlinkClick r:id="rId3"/>
              </a:rPr>
              <a:t>spays</a:t>
            </a:r>
            <a:r>
              <a:rPr lang="en-US" u="sng" dirty="0" err="1" smtClean="0">
                <a:hlinkClick r:id="rId3"/>
              </a:rPr>
              <a:t>ovaya-zavisimost</a:t>
            </a:r>
            <a:endParaRPr lang="ru-RU" dirty="0" smtClean="0"/>
          </a:p>
          <a:p>
            <a:pPr lvl="0"/>
            <a:r>
              <a:rPr lang="en-US" u="sng" dirty="0" err="1" smtClean="0">
                <a:hlinkClick r:id="rId4"/>
              </a:rPr>
              <a:t>fb.ru</a:t>
            </a:r>
            <a:r>
              <a:rPr lang="en-US" dirty="0" err="1" smtClean="0"/>
              <a:t>›</a:t>
            </a:r>
            <a:r>
              <a:rPr lang="en-US" u="sng" dirty="0" err="1" smtClean="0">
                <a:hlinkClick r:id="rId5"/>
              </a:rPr>
              <a:t>article</a:t>
            </a:r>
            <a:r>
              <a:rPr lang="en-US" u="sng" dirty="0" smtClean="0">
                <a:hlinkClick r:id="rId5"/>
              </a:rPr>
              <a:t>/41880/</a:t>
            </a:r>
            <a:r>
              <a:rPr lang="en-US" b="1" u="sng" dirty="0" err="1" smtClean="0">
                <a:hlinkClick r:id="rId5"/>
              </a:rPr>
              <a:t>chto</a:t>
            </a:r>
            <a:r>
              <a:rPr lang="en-US" u="sng" dirty="0" smtClean="0">
                <a:hlinkClick r:id="rId5"/>
              </a:rPr>
              <a:t>-</a:t>
            </a:r>
            <a:r>
              <a:rPr lang="en-US" u="sng" dirty="0" err="1" smtClean="0">
                <a:hlinkClick r:id="rId5"/>
              </a:rPr>
              <a:t>takoe</a:t>
            </a:r>
            <a:r>
              <a:rPr lang="en-US" u="sng" dirty="0" smtClean="0">
                <a:hlinkClick r:id="rId5"/>
              </a:rPr>
              <a:t>-</a:t>
            </a:r>
            <a:r>
              <a:rPr lang="en-US" b="1" u="sng" dirty="0" smtClean="0">
                <a:hlinkClick r:id="rId5"/>
              </a:rPr>
              <a:t>spays</a:t>
            </a:r>
            <a:endParaRPr lang="ru-RU" dirty="0" smtClean="0"/>
          </a:p>
          <a:p>
            <a:pPr lvl="0"/>
            <a:r>
              <a:rPr lang="en-US" u="sng" dirty="0" smtClean="0">
                <a:hlinkClick r:id="rId6"/>
              </a:rPr>
              <a:t>surfingbird.ru</a:t>
            </a:r>
            <a:endParaRPr lang="ru-RU" dirty="0" smtClean="0"/>
          </a:p>
          <a:p>
            <a:pPr lvl="0"/>
            <a:r>
              <a:rPr lang="en-US" u="sng" dirty="0" smtClean="0">
                <a:hlinkClick r:id="rId7"/>
              </a:rPr>
              <a:t>radio.aplus.by</a:t>
            </a:r>
            <a:endParaRPr lang="ru-RU" dirty="0" smtClean="0"/>
          </a:p>
          <a:p>
            <a:pPr lvl="0"/>
            <a:r>
              <a:rPr lang="en-US" u="sng" dirty="0" smtClean="0">
                <a:hlinkClick r:id="rId8"/>
              </a:rPr>
              <a:t>doodoo.ru</a:t>
            </a:r>
            <a:endParaRPr lang="ru-RU" dirty="0" smtClean="0"/>
          </a:p>
          <a:p>
            <a:pPr lvl="0"/>
            <a:r>
              <a:rPr lang="en-US" u="sng" dirty="0" smtClean="0">
                <a:hlinkClick r:id="rId9"/>
              </a:rPr>
              <a:t>forum.ellegirl.ru</a:t>
            </a:r>
            <a:endParaRPr lang="ru-RU" dirty="0" smtClean="0"/>
          </a:p>
          <a:p>
            <a:pPr lvl="0"/>
            <a:r>
              <a:rPr lang="en-US" u="sng" dirty="0" smtClean="0">
                <a:hlinkClick r:id="rId10"/>
              </a:rPr>
              <a:t>bashny.net</a:t>
            </a:r>
            <a:endParaRPr lang="ru-RU" dirty="0" smtClean="0"/>
          </a:p>
          <a:p>
            <a:pPr lvl="0"/>
            <a:r>
              <a:rPr lang="en-US" u="sng" dirty="0" smtClean="0">
                <a:hlinkClick r:id="rId11"/>
              </a:rPr>
              <a:t>bankreceptov.ru</a:t>
            </a:r>
            <a:endParaRPr lang="ru-RU" dirty="0" smtClean="0"/>
          </a:p>
          <a:p>
            <a:pPr lvl="0"/>
            <a:r>
              <a:rPr lang="ru-RU" u="sng" dirty="0" err="1" smtClean="0">
                <a:hlinkClick r:id="rId12"/>
              </a:rPr>
              <a:t>reabilitaciya-narcomanov.com</a:t>
            </a:r>
            <a:r>
              <a:rPr lang="ru-RU" dirty="0" smtClean="0"/>
              <a:t>›</a:t>
            </a:r>
            <a:r>
              <a:rPr lang="ru-RU" u="sng" dirty="0" smtClean="0">
                <a:hlinkClick r:id="rId13"/>
              </a:rPr>
              <a:t>Соли</a:t>
            </a:r>
            <a:endParaRPr lang="ru-RU" dirty="0" smtClean="0"/>
          </a:p>
          <a:p>
            <a:pPr lvl="0"/>
            <a:r>
              <a:rPr lang="en-US" dirty="0" smtClean="0">
                <a:hlinkClick r:id="rId14"/>
              </a:rPr>
              <a:t>sch8.at.tut.by</a:t>
            </a:r>
            <a:r>
              <a:rPr lang="en-US" dirty="0" smtClean="0"/>
              <a:t>›</a:t>
            </a:r>
            <a:r>
              <a:rPr lang="en-US" dirty="0" smtClean="0">
                <a:hlinkClick r:id="rId15"/>
              </a:rPr>
              <a:t>Narkotik.htm</a:t>
            </a:r>
            <a:endParaRPr lang="ru-RU" dirty="0" smtClean="0"/>
          </a:p>
          <a:p>
            <a:pPr lvl="0"/>
            <a:r>
              <a:rPr lang="en-US" dirty="0" err="1" smtClean="0">
                <a:hlinkClick r:id="rId16"/>
              </a:rPr>
              <a:t>ru.wikipedia.org</a:t>
            </a:r>
            <a:r>
              <a:rPr lang="en-US" dirty="0" err="1" smtClean="0"/>
              <a:t>›</a:t>
            </a:r>
            <a:r>
              <a:rPr lang="en-US" dirty="0" err="1" smtClean="0">
                <a:hlinkClick r:id="rId17"/>
              </a:rPr>
              <a:t>Spice</a:t>
            </a:r>
            <a:r>
              <a:rPr lang="en-US" dirty="0" smtClean="0">
                <a:hlinkClick r:id="rId17"/>
              </a:rPr>
              <a:t> (</a:t>
            </a:r>
            <a:r>
              <a:rPr lang="en-US" dirty="0" err="1" smtClean="0">
                <a:hlinkClick r:id="rId17"/>
              </a:rPr>
              <a:t>курительная</a:t>
            </a:r>
            <a:r>
              <a:rPr lang="en-US" dirty="0" smtClean="0">
                <a:hlinkClick r:id="rId17"/>
              </a:rPr>
              <a:t> </a:t>
            </a:r>
            <a:r>
              <a:rPr lang="en-US" dirty="0" err="1" smtClean="0">
                <a:hlinkClick r:id="rId17"/>
              </a:rPr>
              <a:t>смесь</a:t>
            </a:r>
            <a:r>
              <a:rPr lang="en-US" dirty="0" smtClean="0">
                <a:hlinkClick r:id="rId17"/>
              </a:rPr>
              <a:t>)</a:t>
            </a:r>
            <a:endParaRPr lang="ru-RU" dirty="0" smtClean="0"/>
          </a:p>
          <a:p>
            <a:pPr>
              <a:buNone/>
            </a:pPr>
            <a:r>
              <a:rPr lang="en-US" dirty="0" smtClean="0"/>
              <a:t> </a:t>
            </a:r>
            <a:endParaRPr lang="ru-RU" dirty="0" smtClean="0"/>
          </a:p>
          <a:p>
            <a:endParaRPr lang="ru-RU" dirty="0" smtClean="0"/>
          </a:p>
          <a:p>
            <a:endParaRPr lang="ru-RU" dirty="0"/>
          </a:p>
        </p:txBody>
      </p:sp>
      <p:pic>
        <p:nvPicPr>
          <p:cNvPr id="5122" name="Picture 2" descr="C:\Users\admin\Desktop\iNOYMKZQT.jpg"/>
          <p:cNvPicPr>
            <a:picLocks noChangeAspect="1" noChangeArrowheads="1"/>
          </p:cNvPicPr>
          <p:nvPr/>
        </p:nvPicPr>
        <p:blipFill>
          <a:blip r:embed="rId18" cstate="print"/>
          <a:srcRect/>
          <a:stretch>
            <a:fillRect/>
          </a:stretch>
        </p:blipFill>
        <p:spPr bwMode="auto">
          <a:xfrm>
            <a:off x="0" y="0"/>
            <a:ext cx="2495550" cy="1556792"/>
          </a:xfrm>
          <a:prstGeom prst="rect">
            <a:avLst/>
          </a:prstGeom>
          <a:noFill/>
        </p:spPr>
      </p:pic>
      <p:pic>
        <p:nvPicPr>
          <p:cNvPr id="5124" name="Picture 4" descr="C:\Users\admin\Desktop\iCID0TPGN.jpg"/>
          <p:cNvPicPr>
            <a:picLocks noChangeAspect="1" noChangeArrowheads="1"/>
          </p:cNvPicPr>
          <p:nvPr/>
        </p:nvPicPr>
        <p:blipFill>
          <a:blip r:embed="rId19" cstate="print"/>
          <a:srcRect/>
          <a:stretch>
            <a:fillRect/>
          </a:stretch>
        </p:blipFill>
        <p:spPr bwMode="auto">
          <a:xfrm>
            <a:off x="6600825" y="5429250"/>
            <a:ext cx="2543175" cy="1428750"/>
          </a:xfrm>
          <a:prstGeom prst="rect">
            <a:avLst/>
          </a:prstGeom>
          <a:noFill/>
        </p:spPr>
      </p:pic>
      <p:sp>
        <p:nvSpPr>
          <p:cNvPr id="6" name="Прямоугольник 5"/>
          <p:cNvSpPr/>
          <p:nvPr/>
        </p:nvSpPr>
        <p:spPr>
          <a:xfrm>
            <a:off x="2483768" y="1"/>
            <a:ext cx="6660232"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diamond(in)">
                                      <p:cBhvr>
                                        <p:cTn id="10" dur="2000"/>
                                        <p:tgtEl>
                                          <p:spTgt spid="5122"/>
                                        </p:tgtEl>
                                      </p:cBhvr>
                                    </p:animEffect>
                                  </p:childTnLst>
                                </p:cTn>
                              </p:par>
                              <p:par>
                                <p:cTn id="11" presetID="8" presetClass="entr" presetSubtype="16" fill="hold" nodeType="with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diamond(in)">
                                      <p:cBhvr>
                                        <p:cTn id="13"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3312368"/>
          </a:xfrm>
        </p:spPr>
        <p:txBody>
          <a:bodyPr>
            <a:noAutofit/>
          </a:bodyPr>
          <a:lstStyle/>
          <a:p>
            <a:pPr algn="ctr"/>
            <a:r>
              <a:rPr lang="ru-RU" sz="6900" dirty="0" smtClean="0">
                <a:latin typeface="+mn-lt"/>
              </a:rPr>
              <a:t>Благодарю</a:t>
            </a:r>
            <a:br>
              <a:rPr lang="ru-RU" sz="6900" dirty="0" smtClean="0">
                <a:latin typeface="+mn-lt"/>
              </a:rPr>
            </a:br>
            <a:r>
              <a:rPr lang="ru-RU" sz="6900" dirty="0" smtClean="0">
                <a:latin typeface="+mn-lt"/>
              </a:rPr>
              <a:t>за </a:t>
            </a:r>
            <a:br>
              <a:rPr lang="ru-RU" sz="6900" dirty="0" smtClean="0">
                <a:latin typeface="+mn-lt"/>
              </a:rPr>
            </a:br>
            <a:r>
              <a:rPr lang="ru-RU" sz="6900" dirty="0" smtClean="0">
                <a:latin typeface="+mn-lt"/>
              </a:rPr>
              <a:t>внимание!</a:t>
            </a:r>
            <a:endParaRPr lang="ru-RU" sz="6900" dirty="0">
              <a:latin typeface="+mn-lt"/>
            </a:endParaRPr>
          </a:p>
        </p:txBody>
      </p:sp>
      <p:pic>
        <p:nvPicPr>
          <p:cNvPr id="4" name="Содержимое 3" descr="http://vsegdazdorov.net/sites/zdorov/files/styles/275width/public/field/image/2013/11/21/487029.jpg?itok=r8OYfSs9"/>
          <p:cNvPicPr>
            <a:picLocks noGrp="1"/>
          </p:cNvPicPr>
          <p:nvPr>
            <p:ph idx="1"/>
          </p:nvPr>
        </p:nvPicPr>
        <p:blipFill>
          <a:blip r:embed="rId2" cstate="print"/>
          <a:srcRect/>
          <a:stretch>
            <a:fillRect/>
          </a:stretch>
        </p:blipFill>
        <p:spPr bwMode="auto">
          <a:xfrm>
            <a:off x="0" y="3429001"/>
            <a:ext cx="9144000" cy="3429000"/>
          </a:xfrm>
          <a:prstGeom prst="rect">
            <a:avLst/>
          </a:prstGeom>
          <a:noFill/>
          <a:ln w="9525">
            <a:noFill/>
            <a:miter lim="800000"/>
            <a:headEnd/>
            <a:tailEnd/>
          </a:ln>
        </p:spPr>
      </p:pic>
      <p:sp>
        <p:nvSpPr>
          <p:cNvPr id="5" name="Прямоугольник 4"/>
          <p:cNvSpPr/>
          <p:nvPr/>
        </p:nvSpPr>
        <p:spPr>
          <a:xfrm>
            <a:off x="0" y="0"/>
            <a:ext cx="9144000" cy="338554"/>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764704"/>
            <a:ext cx="6516216" cy="864096"/>
          </a:xfrm>
        </p:spPr>
        <p:txBody>
          <a:bodyPr>
            <a:normAutofit/>
          </a:bodyPr>
          <a:lstStyle/>
          <a:p>
            <a:pPr algn="ctr"/>
            <a:r>
              <a:rPr lang="ru-RU" sz="4000" u="sng" dirty="0" smtClean="0">
                <a:solidFill>
                  <a:schemeClr val="bg1"/>
                </a:solidFill>
                <a:latin typeface="+mn-lt"/>
              </a:rPr>
              <a:t>Понятие «</a:t>
            </a:r>
            <a:r>
              <a:rPr lang="ru-RU" sz="4000" u="sng" dirty="0" err="1" smtClean="0">
                <a:solidFill>
                  <a:schemeClr val="bg1"/>
                </a:solidFill>
                <a:latin typeface="+mn-lt"/>
              </a:rPr>
              <a:t>Спайс</a:t>
            </a:r>
            <a:r>
              <a:rPr lang="ru-RU" sz="4000" u="sng" dirty="0" smtClean="0">
                <a:solidFill>
                  <a:schemeClr val="bg1"/>
                </a:solidFill>
                <a:latin typeface="+mn-lt"/>
              </a:rPr>
              <a:t>»</a:t>
            </a:r>
            <a:endParaRPr lang="ru-RU" sz="4000" u="sng" dirty="0">
              <a:solidFill>
                <a:schemeClr val="bg1"/>
              </a:solidFill>
              <a:latin typeface="+mn-lt"/>
            </a:endParaRPr>
          </a:p>
        </p:txBody>
      </p:sp>
      <p:sp>
        <p:nvSpPr>
          <p:cNvPr id="3" name="Содержимое 2"/>
          <p:cNvSpPr>
            <a:spLocks noGrp="1"/>
          </p:cNvSpPr>
          <p:nvPr>
            <p:ph idx="1"/>
          </p:nvPr>
        </p:nvSpPr>
        <p:spPr>
          <a:xfrm>
            <a:off x="0" y="1935480"/>
            <a:ext cx="9144000" cy="4922520"/>
          </a:xfrm>
        </p:spPr>
        <p:txBody>
          <a:bodyPr>
            <a:normAutofit/>
          </a:bodyPr>
          <a:lstStyle/>
          <a:p>
            <a:pPr algn="just"/>
            <a:r>
              <a:rPr lang="ru-RU" b="1" dirty="0" err="1" smtClean="0"/>
              <a:t>Spice</a:t>
            </a:r>
            <a:r>
              <a:rPr lang="ru-RU" dirty="0" smtClean="0"/>
              <a:t> («</a:t>
            </a:r>
            <a:r>
              <a:rPr lang="ru-RU" i="1" dirty="0" err="1" smtClean="0"/>
              <a:t>спайс</a:t>
            </a:r>
            <a:r>
              <a:rPr lang="ru-RU" dirty="0" smtClean="0"/>
              <a:t>», K2, в пер. с англ. «приправа», «специя») — один из брендов синтетических курительных смесей, поставляемых в продажу в виде травы с нанесенным химическим веществом. Обладает </a:t>
            </a:r>
            <a:r>
              <a:rPr lang="ru-RU" dirty="0" err="1" smtClean="0">
                <a:hlinkClick r:id="rId2" tooltip="Психоактивные вещества"/>
              </a:rPr>
              <a:t>психоактивным</a:t>
            </a:r>
            <a:r>
              <a:rPr lang="ru-RU" dirty="0" smtClean="0"/>
              <a:t> действием, аналогичным действию </a:t>
            </a:r>
            <a:r>
              <a:rPr lang="ru-RU" dirty="0" smtClean="0">
                <a:hlinkClick r:id="rId3" tooltip="Марихуана"/>
              </a:rPr>
              <a:t>марихуаны</a:t>
            </a:r>
            <a:r>
              <a:rPr lang="ru-RU" dirty="0" smtClean="0"/>
              <a:t>.</a:t>
            </a:r>
          </a:p>
          <a:p>
            <a:pPr algn="just"/>
            <a:r>
              <a:rPr lang="ru-RU" b="1" dirty="0" err="1" smtClean="0"/>
              <a:t>Спайс</a:t>
            </a:r>
            <a:r>
              <a:rPr lang="ru-RU" b="1" dirty="0" smtClean="0"/>
              <a:t> (от англ. «</a:t>
            </a:r>
            <a:r>
              <a:rPr lang="ru-RU" b="1" dirty="0" err="1" smtClean="0"/>
              <a:t>spice</a:t>
            </a:r>
            <a:r>
              <a:rPr lang="ru-RU" b="1" dirty="0" smtClean="0"/>
              <a:t>» — специя, пряность)</a:t>
            </a:r>
            <a:r>
              <a:rPr lang="ru-RU" dirty="0" smtClean="0"/>
              <a:t> – </a:t>
            </a:r>
            <a:r>
              <a:rPr lang="ru-RU" b="1" dirty="0" smtClean="0"/>
              <a:t>разновидность травяной курительной смеси, в состав которой входят синтетические вещества, </a:t>
            </a:r>
            <a:r>
              <a:rPr lang="ru-RU" b="1" dirty="0" err="1" smtClean="0"/>
              <a:t>энтеогены</a:t>
            </a:r>
            <a:r>
              <a:rPr lang="ru-RU" b="1" dirty="0" smtClean="0"/>
              <a:t> </a:t>
            </a:r>
            <a:r>
              <a:rPr lang="ru-RU" dirty="0" smtClean="0"/>
              <a:t>(растения, в состав которых входят вещества психотропного действия) и обыкновенные травы. </a:t>
            </a:r>
            <a:endParaRPr lang="ru-RU" dirty="0"/>
          </a:p>
        </p:txBody>
      </p:sp>
      <p:pic>
        <p:nvPicPr>
          <p:cNvPr id="5" name="Рисунок 4" descr="спайс Diamond"/>
          <p:cNvPicPr/>
          <p:nvPr/>
        </p:nvPicPr>
        <p:blipFill>
          <a:blip r:embed="rId4" cstate="print"/>
          <a:srcRect/>
          <a:stretch>
            <a:fillRect/>
          </a:stretch>
        </p:blipFill>
        <p:spPr bwMode="auto">
          <a:xfrm>
            <a:off x="0" y="0"/>
            <a:ext cx="2627784" cy="1916832"/>
          </a:xfrm>
          <a:prstGeom prst="rect">
            <a:avLst/>
          </a:prstGeom>
          <a:noFill/>
          <a:ln w="9525">
            <a:noFill/>
            <a:miter lim="800000"/>
            <a:headEnd/>
            <a:tailEnd/>
          </a:ln>
        </p:spPr>
      </p:pic>
      <p:sp>
        <p:nvSpPr>
          <p:cNvPr id="6" name="Прямоугольник 5"/>
          <p:cNvSpPr/>
          <p:nvPr/>
        </p:nvSpPr>
        <p:spPr>
          <a:xfrm>
            <a:off x="2699792" y="1"/>
            <a:ext cx="6444208"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764704"/>
            <a:ext cx="6372200" cy="1080120"/>
          </a:xfrm>
        </p:spPr>
        <p:txBody>
          <a:bodyPr>
            <a:noAutofit/>
          </a:bodyPr>
          <a:lstStyle/>
          <a:p>
            <a:pPr algn="ctr"/>
            <a:r>
              <a:rPr lang="ru-RU" sz="2800" u="sng" dirty="0" smtClean="0">
                <a:solidFill>
                  <a:schemeClr val="bg1"/>
                </a:solidFill>
                <a:latin typeface="+mn-lt"/>
              </a:rPr>
              <a:t>Различие комбинаций действующих веществ в разных видах смесей «</a:t>
            </a:r>
            <a:r>
              <a:rPr lang="ru-RU" sz="2800" u="sng" dirty="0" err="1" smtClean="0">
                <a:solidFill>
                  <a:schemeClr val="bg1"/>
                </a:solidFill>
                <a:latin typeface="+mn-lt"/>
              </a:rPr>
              <a:t>спайсов</a:t>
            </a:r>
            <a:r>
              <a:rPr lang="ru-RU" sz="2800" u="sng" dirty="0" smtClean="0">
                <a:solidFill>
                  <a:schemeClr val="bg1"/>
                </a:solidFill>
                <a:latin typeface="+mn-lt"/>
              </a:rPr>
              <a:t>»</a:t>
            </a:r>
            <a:endParaRPr lang="ru-RU" sz="2800" u="sng" dirty="0">
              <a:solidFill>
                <a:schemeClr val="bg1"/>
              </a:solidFill>
              <a:latin typeface="+mn-lt"/>
            </a:endParaRPr>
          </a:p>
        </p:txBody>
      </p:sp>
      <p:graphicFrame>
        <p:nvGraphicFramePr>
          <p:cNvPr id="5" name="Содержимое 4"/>
          <p:cNvGraphicFramePr>
            <a:graphicFrameLocks noGrp="1"/>
          </p:cNvGraphicFramePr>
          <p:nvPr>
            <p:ph idx="1"/>
          </p:nvPr>
        </p:nvGraphicFramePr>
        <p:xfrm>
          <a:off x="0" y="1935165"/>
          <a:ext cx="9144000" cy="4922834"/>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774580">
                <a:tc>
                  <a:txBody>
                    <a:bodyPr/>
                    <a:lstStyle/>
                    <a:p>
                      <a:pPr indent="-635" algn="ctr">
                        <a:lnSpc>
                          <a:spcPct val="115000"/>
                        </a:lnSpc>
                        <a:spcAft>
                          <a:spcPts val="0"/>
                        </a:spcAft>
                      </a:pPr>
                      <a:r>
                        <a:rPr lang="ru-RU" sz="2000" b="1" dirty="0">
                          <a:latin typeface="Times New Roman"/>
                          <a:ea typeface="Times New Roman"/>
                          <a:cs typeface="Times New Roman"/>
                        </a:rPr>
                        <a:t>Смесь</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b="1" dirty="0">
                          <a:latin typeface="Times New Roman"/>
                          <a:ea typeface="Times New Roman"/>
                          <a:cs typeface="Times New Roman"/>
                        </a:rPr>
                        <a:t>CP 47,497</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b="1" dirty="0">
                          <a:latin typeface="Times New Roman"/>
                          <a:ea typeface="Times New Roman"/>
                          <a:cs typeface="Times New Roman"/>
                        </a:rPr>
                        <a:t>Гомологи CP 47,497</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b="1">
                          <a:latin typeface="Times New Roman"/>
                          <a:ea typeface="Times New Roman"/>
                          <a:cs typeface="Times New Roman"/>
                        </a:rPr>
                        <a:t>JWH-018</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b="1">
                          <a:latin typeface="Times New Roman"/>
                          <a:ea typeface="Times New Roman"/>
                          <a:cs typeface="Times New Roman"/>
                        </a:rPr>
                        <a:t>Олеамид</a:t>
                      </a:r>
                      <a:endParaRPr lang="ru-RU" sz="2000">
                        <a:latin typeface="Calibri"/>
                        <a:ea typeface="Calibri"/>
                        <a:cs typeface="Times New Roman"/>
                      </a:endParaRPr>
                    </a:p>
                  </a:txBody>
                  <a:tcPr marL="9525" marR="9525" marT="9525" marB="9525" anchor="ctr"/>
                </a:tc>
              </a:tr>
              <a:tr h="774580">
                <a:tc>
                  <a:txBody>
                    <a:bodyPr/>
                    <a:lstStyle/>
                    <a:p>
                      <a:pPr indent="-635" algn="ctr">
                        <a:lnSpc>
                          <a:spcPct val="115000"/>
                        </a:lnSpc>
                        <a:spcAft>
                          <a:spcPts val="0"/>
                        </a:spcAft>
                      </a:pPr>
                      <a:r>
                        <a:rPr lang="ru-RU" sz="2000" b="1">
                          <a:latin typeface="Times New Roman"/>
                          <a:ea typeface="Times New Roman"/>
                          <a:cs typeface="Times New Roman"/>
                        </a:rPr>
                        <a:t>Spice Silver</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не во всех образцах</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r>
              <a:tr h="774580">
                <a:tc>
                  <a:txBody>
                    <a:bodyPr/>
                    <a:lstStyle/>
                    <a:p>
                      <a:pPr indent="-635" algn="ctr">
                        <a:lnSpc>
                          <a:spcPct val="115000"/>
                        </a:lnSpc>
                        <a:spcAft>
                          <a:spcPts val="0"/>
                        </a:spcAft>
                      </a:pPr>
                      <a:r>
                        <a:rPr lang="ru-RU" sz="2000" b="1">
                          <a:latin typeface="Times New Roman"/>
                          <a:ea typeface="Times New Roman"/>
                          <a:cs typeface="Times New Roman"/>
                        </a:rPr>
                        <a:t>Spice Gold</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не во всех образцах</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r>
              <a:tr h="774580">
                <a:tc>
                  <a:txBody>
                    <a:bodyPr/>
                    <a:lstStyle/>
                    <a:p>
                      <a:pPr indent="-635" algn="ctr">
                        <a:lnSpc>
                          <a:spcPct val="115000"/>
                        </a:lnSpc>
                        <a:spcAft>
                          <a:spcPts val="0"/>
                        </a:spcAft>
                      </a:pPr>
                      <a:r>
                        <a:rPr lang="ru-RU" sz="2000" b="1">
                          <a:latin typeface="Times New Roman"/>
                          <a:ea typeface="Times New Roman"/>
                          <a:cs typeface="Times New Roman"/>
                        </a:rPr>
                        <a:t>Spice Diamond</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не во всех образцах</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r>
              <a:tr h="524967">
                <a:tc>
                  <a:txBody>
                    <a:bodyPr/>
                    <a:lstStyle/>
                    <a:p>
                      <a:pPr indent="-635" algn="ctr">
                        <a:lnSpc>
                          <a:spcPct val="115000"/>
                        </a:lnSpc>
                        <a:spcAft>
                          <a:spcPts val="0"/>
                        </a:spcAft>
                      </a:pPr>
                      <a:r>
                        <a:rPr lang="ru-RU" sz="2000" b="1">
                          <a:latin typeface="Times New Roman"/>
                          <a:ea typeface="Times New Roman"/>
                          <a:cs typeface="Times New Roman"/>
                        </a:rPr>
                        <a:t>Yucatan Fire</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r>
              <a:tr h="774580">
                <a:tc>
                  <a:txBody>
                    <a:bodyPr/>
                    <a:lstStyle/>
                    <a:p>
                      <a:pPr indent="-635" algn="ctr">
                        <a:lnSpc>
                          <a:spcPct val="115000"/>
                        </a:lnSpc>
                        <a:spcAft>
                          <a:spcPts val="0"/>
                        </a:spcAft>
                      </a:pPr>
                      <a:r>
                        <a:rPr lang="ru-RU" sz="2000" b="1">
                          <a:latin typeface="Times New Roman"/>
                          <a:ea typeface="Times New Roman"/>
                          <a:cs typeface="Times New Roman"/>
                        </a:rPr>
                        <a:t>Smoke, Skunk</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r>
              <a:tr h="524967">
                <a:tc>
                  <a:txBody>
                    <a:bodyPr/>
                    <a:lstStyle/>
                    <a:p>
                      <a:pPr indent="-635" algn="ctr">
                        <a:lnSpc>
                          <a:spcPct val="115000"/>
                        </a:lnSpc>
                        <a:spcAft>
                          <a:spcPts val="0"/>
                        </a:spcAft>
                      </a:pPr>
                      <a:r>
                        <a:rPr lang="ru-RU" sz="2000" b="1">
                          <a:latin typeface="Times New Roman"/>
                          <a:ea typeface="Times New Roman"/>
                          <a:cs typeface="Times New Roman"/>
                        </a:rPr>
                        <a:t>Sence</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a:latin typeface="Times New Roman"/>
                          <a:ea typeface="Times New Roman"/>
                          <a:cs typeface="Times New Roman"/>
                        </a:rPr>
                        <a:t>+++</a:t>
                      </a:r>
                      <a:endParaRPr lang="ru-RU" sz="200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c>
                  <a:txBody>
                    <a:bodyPr/>
                    <a:lstStyle/>
                    <a:p>
                      <a:pPr indent="-635" algn="ctr">
                        <a:lnSpc>
                          <a:spcPct val="115000"/>
                        </a:lnSpc>
                        <a:spcAft>
                          <a:spcPts val="0"/>
                        </a:spcAft>
                      </a:pPr>
                      <a:r>
                        <a:rPr lang="ru-RU" sz="2000" dirty="0">
                          <a:latin typeface="Times New Roman"/>
                          <a:ea typeface="Times New Roman"/>
                          <a:cs typeface="Times New Roman"/>
                        </a:rPr>
                        <a:t>−</a:t>
                      </a:r>
                      <a:endParaRPr lang="ru-RU" sz="2000" dirty="0">
                        <a:latin typeface="Calibri"/>
                        <a:ea typeface="Calibri"/>
                        <a:cs typeface="Times New Roman"/>
                      </a:endParaRPr>
                    </a:p>
                  </a:txBody>
                  <a:tcPr marL="9525" marR="9525" marT="9525" marB="9525" anchor="ctr"/>
                </a:tc>
              </a:tr>
            </a:tbl>
          </a:graphicData>
        </a:graphic>
      </p:graphicFrame>
      <p:pic>
        <p:nvPicPr>
          <p:cNvPr id="4" name="Рисунок 3" descr="http://im2-tub-ru.yandex.net/i?id=e39ba79a80fc97b82d449bcac8a58952-35-144&amp;n=21">
            <a:hlinkClick r:id="rId2"/>
          </p:cNvPr>
          <p:cNvPicPr/>
          <p:nvPr/>
        </p:nvPicPr>
        <p:blipFill>
          <a:blip r:embed="rId3" cstate="print"/>
          <a:srcRect/>
          <a:stretch>
            <a:fillRect/>
          </a:stretch>
        </p:blipFill>
        <p:spPr bwMode="auto">
          <a:xfrm>
            <a:off x="0" y="0"/>
            <a:ext cx="2843808" cy="1988840"/>
          </a:xfrm>
          <a:prstGeom prst="rect">
            <a:avLst/>
          </a:prstGeom>
          <a:noFill/>
          <a:ln w="9525">
            <a:noFill/>
            <a:miter lim="800000"/>
            <a:headEnd/>
            <a:tailEnd/>
          </a:ln>
        </p:spPr>
      </p:pic>
      <p:sp>
        <p:nvSpPr>
          <p:cNvPr id="6" name="Прямоугольник 5"/>
          <p:cNvSpPr/>
          <p:nvPr/>
        </p:nvSpPr>
        <p:spPr>
          <a:xfrm>
            <a:off x="2915816" y="1"/>
            <a:ext cx="6228184"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amond(in)">
                                      <p:cBhvr>
                                        <p:cTn id="10" dur="2000"/>
                                        <p:tgtEl>
                                          <p:spTgt spid="2"/>
                                        </p:tgtEl>
                                      </p:cBhvr>
                                    </p:animEffect>
                                  </p:childTnLst>
                                </p:cTn>
                              </p:par>
                              <p:par>
                                <p:cTn id="11" presetID="8"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836712"/>
            <a:ext cx="6156176" cy="720080"/>
          </a:xfrm>
        </p:spPr>
        <p:txBody>
          <a:bodyPr>
            <a:noAutofit/>
          </a:bodyPr>
          <a:lstStyle/>
          <a:p>
            <a:pPr algn="ctr"/>
            <a:r>
              <a:rPr lang="ru-RU" sz="3200" b="1" u="sng" dirty="0" smtClean="0">
                <a:solidFill>
                  <a:schemeClr val="bg1"/>
                </a:solidFill>
                <a:latin typeface="+mn-lt"/>
              </a:rPr>
              <a:t>Последствия</a:t>
            </a:r>
            <a:r>
              <a:rPr lang="ru-RU" sz="3200" u="sng" dirty="0" smtClean="0">
                <a:hlinkClick r:id="rId2"/>
              </a:rPr>
              <a:t> </a:t>
            </a:r>
            <a:r>
              <a:rPr lang="ru-RU" sz="3200" u="sng" dirty="0" smtClean="0">
                <a:hlinkClick r:id="rId2"/>
              </a:rPr>
              <a:t/>
            </a:r>
            <a:br>
              <a:rPr lang="ru-RU" sz="3200" u="sng" dirty="0" smtClean="0">
                <a:hlinkClick r:id="rId2"/>
              </a:rPr>
            </a:br>
            <a:r>
              <a:rPr lang="ru-RU" sz="3200" u="sng" dirty="0" err="1" smtClean="0">
                <a:hlinkClick r:id="rId2"/>
              </a:rPr>
              <a:t>спайсовой</a:t>
            </a:r>
            <a:r>
              <a:rPr lang="ru-RU" sz="3200" u="sng" dirty="0" smtClean="0">
                <a:hlinkClick r:id="rId2"/>
              </a:rPr>
              <a:t> </a:t>
            </a:r>
            <a:r>
              <a:rPr lang="ru-RU" sz="3200" u="sng" dirty="0" smtClean="0">
                <a:hlinkClick r:id="rId2"/>
              </a:rPr>
              <a:t>зависимости</a:t>
            </a:r>
            <a:r>
              <a:rPr lang="ru-RU" sz="3200" u="sng" dirty="0" smtClean="0">
                <a:solidFill>
                  <a:schemeClr val="bg1"/>
                </a:solidFill>
                <a:latin typeface="+mn-lt"/>
              </a:rPr>
              <a:t> </a:t>
            </a:r>
            <a:endParaRPr lang="ru-RU" sz="3200" u="sng" dirty="0">
              <a:solidFill>
                <a:schemeClr val="bg1"/>
              </a:solidFill>
              <a:latin typeface="+mn-lt"/>
            </a:endParaRPr>
          </a:p>
        </p:txBody>
      </p:sp>
      <p:sp>
        <p:nvSpPr>
          <p:cNvPr id="3" name="Содержимое 2"/>
          <p:cNvSpPr>
            <a:spLocks noGrp="1"/>
          </p:cNvSpPr>
          <p:nvPr>
            <p:ph idx="1"/>
          </p:nvPr>
        </p:nvSpPr>
        <p:spPr>
          <a:xfrm>
            <a:off x="0" y="1935480"/>
            <a:ext cx="9144000" cy="4922520"/>
          </a:xfrm>
        </p:spPr>
        <p:txBody>
          <a:bodyPr>
            <a:normAutofit fontScale="70000" lnSpcReduction="20000"/>
          </a:bodyPr>
          <a:lstStyle/>
          <a:p>
            <a:pPr lvl="0" algn="just"/>
            <a:r>
              <a:rPr lang="ru-RU" sz="3000" u="sng" dirty="0" smtClean="0">
                <a:hlinkClick r:id="rId2"/>
              </a:rPr>
              <a:t>Первыми последствиями </a:t>
            </a:r>
            <a:r>
              <a:rPr lang="ru-RU" sz="3000" u="sng" dirty="0" err="1" smtClean="0">
                <a:hlinkClick r:id="rId2"/>
              </a:rPr>
              <a:t>спайсовой</a:t>
            </a:r>
            <a:r>
              <a:rPr lang="ru-RU" sz="3000" u="sng" dirty="0" smtClean="0">
                <a:hlinkClick r:id="rId2"/>
              </a:rPr>
              <a:t> зависимости</a:t>
            </a:r>
            <a:r>
              <a:rPr lang="ru-RU" sz="3000" dirty="0" smtClean="0"/>
              <a:t> является </a:t>
            </a:r>
            <a:r>
              <a:rPr lang="ru-RU" sz="3000" dirty="0" smtClean="0">
                <a:solidFill>
                  <a:srgbClr val="FFFF00"/>
                </a:solidFill>
              </a:rPr>
              <a:t>повышенная раздражительность </a:t>
            </a:r>
            <a:r>
              <a:rPr lang="ru-RU" sz="3000" dirty="0" smtClean="0"/>
              <a:t>без видимой на то причины.  </a:t>
            </a:r>
          </a:p>
          <a:p>
            <a:pPr lvl="0" algn="just"/>
            <a:r>
              <a:rPr lang="ru-RU" sz="3000" dirty="0" smtClean="0"/>
              <a:t>После наблюдается </a:t>
            </a:r>
            <a:r>
              <a:rPr lang="ru-RU" sz="3000" dirty="0" smtClean="0">
                <a:solidFill>
                  <a:srgbClr val="FFFF00"/>
                </a:solidFill>
              </a:rPr>
              <a:t>нарушение осознания </a:t>
            </a:r>
            <a:r>
              <a:rPr lang="ru-RU" sz="3000" dirty="0" smtClean="0"/>
              <a:t>и чувства тонкой грани что </a:t>
            </a:r>
            <a:r>
              <a:rPr lang="ru-RU" sz="3000" dirty="0" smtClean="0"/>
              <a:t>«хорошо», </a:t>
            </a:r>
            <a:r>
              <a:rPr lang="ru-RU" sz="3000" dirty="0" smtClean="0"/>
              <a:t>а что </a:t>
            </a:r>
            <a:r>
              <a:rPr lang="ru-RU" sz="3000" dirty="0" smtClean="0"/>
              <a:t>«</a:t>
            </a:r>
            <a:r>
              <a:rPr lang="ru-RU" sz="3000" dirty="0" smtClean="0"/>
              <a:t>плохо» </a:t>
            </a:r>
            <a:r>
              <a:rPr lang="ru-RU" sz="3000" dirty="0" smtClean="0"/>
              <a:t>и чего делать или говорить не стоит.</a:t>
            </a:r>
          </a:p>
          <a:p>
            <a:pPr lvl="0" algn="just"/>
            <a:r>
              <a:rPr lang="ru-RU" sz="3000" dirty="0" smtClean="0"/>
              <a:t>Далее не только в организме человека, но и в его поведении и мироощущении происходят огромные перемены отрицательного характера, которые за совсем короткий срок могут привести </a:t>
            </a:r>
            <a:r>
              <a:rPr lang="ru-RU" sz="3000" dirty="0" smtClean="0">
                <a:solidFill>
                  <a:srgbClr val="FFFF00"/>
                </a:solidFill>
              </a:rPr>
              <a:t>к абсолютной деградации</a:t>
            </a:r>
            <a:r>
              <a:rPr lang="ru-RU" sz="3000" dirty="0" smtClean="0"/>
              <a:t>.</a:t>
            </a:r>
          </a:p>
          <a:p>
            <a:pPr lvl="0" algn="just"/>
            <a:r>
              <a:rPr lang="ru-RU" sz="3000" dirty="0" smtClean="0"/>
              <a:t>Основными клиническими проявлениями употребления данного наркотика будут: эйфория с последующим переходом </a:t>
            </a:r>
            <a:r>
              <a:rPr lang="ru-RU" sz="3000" dirty="0" smtClean="0">
                <a:solidFill>
                  <a:srgbClr val="FFFF00"/>
                </a:solidFill>
              </a:rPr>
              <a:t>в депрессионное состояние </a:t>
            </a:r>
            <a:r>
              <a:rPr lang="ru-RU" sz="3000" dirty="0" smtClean="0"/>
              <a:t>и </a:t>
            </a:r>
            <a:r>
              <a:rPr lang="ru-RU" sz="3000" dirty="0" smtClean="0">
                <a:solidFill>
                  <a:srgbClr val="FFFF00"/>
                </a:solidFill>
              </a:rPr>
              <a:t>ярко выраженное состояние тревоги</a:t>
            </a:r>
            <a:r>
              <a:rPr lang="ru-RU" sz="3000" dirty="0" smtClean="0"/>
              <a:t>, неприятные ощущения в теле, наличие ломоты, стабильное повышение температуры и отсутствие спокойного полноценного сна.</a:t>
            </a:r>
          </a:p>
          <a:p>
            <a:pPr lvl="0" algn="just"/>
            <a:r>
              <a:rPr lang="ru-RU" sz="3000" dirty="0" smtClean="0"/>
              <a:t>Длительное употребление этих курительных смесей приводит к тому, что человек просто </a:t>
            </a:r>
            <a:r>
              <a:rPr lang="ru-RU" sz="3000" dirty="0" smtClean="0">
                <a:solidFill>
                  <a:srgbClr val="FFFF00"/>
                </a:solidFill>
              </a:rPr>
              <a:t>перестает воспринимать реальность</a:t>
            </a:r>
            <a:r>
              <a:rPr lang="ru-RU" sz="3000" dirty="0" smtClean="0"/>
              <a:t> и часто фактически </a:t>
            </a:r>
            <a:r>
              <a:rPr lang="ru-RU" sz="3000" dirty="0" smtClean="0">
                <a:solidFill>
                  <a:srgbClr val="FFFF00"/>
                </a:solidFill>
              </a:rPr>
              <a:t>«выпадает» из социума</a:t>
            </a:r>
            <a:r>
              <a:rPr lang="ru-RU" sz="3000" dirty="0" smtClean="0"/>
              <a:t>. Часто такие люди бросают работу и учебу, перестают ухаживать за собой, вплоть до того, что часто они не могут даже контролировать свои опорожнения.</a:t>
            </a:r>
          </a:p>
          <a:p>
            <a:endParaRPr lang="ru-RU" dirty="0"/>
          </a:p>
        </p:txBody>
      </p:sp>
      <p:pic>
        <p:nvPicPr>
          <p:cNvPr id="4" name="Рисунок 3" descr="http://im3-tub-ru.yandex.net/i?id=158dabdf17b3897c7ba47b5b4d6180a9-85-144&amp;n=21">
            <a:hlinkClick r:id="rId3"/>
          </p:cNvPr>
          <p:cNvPicPr/>
          <p:nvPr/>
        </p:nvPicPr>
        <p:blipFill>
          <a:blip r:embed="rId4" cstate="print"/>
          <a:srcRect/>
          <a:stretch>
            <a:fillRect/>
          </a:stretch>
        </p:blipFill>
        <p:spPr bwMode="auto">
          <a:xfrm>
            <a:off x="0" y="0"/>
            <a:ext cx="2843808" cy="1988840"/>
          </a:xfrm>
          <a:prstGeom prst="rect">
            <a:avLst/>
          </a:prstGeom>
          <a:noFill/>
          <a:ln w="9525">
            <a:noFill/>
            <a:miter lim="800000"/>
            <a:headEnd/>
            <a:tailEnd/>
          </a:ln>
        </p:spPr>
      </p:pic>
      <p:sp>
        <p:nvSpPr>
          <p:cNvPr id="5" name="Прямоугольник 4"/>
          <p:cNvSpPr/>
          <p:nvPr/>
        </p:nvSpPr>
        <p:spPr>
          <a:xfrm>
            <a:off x="2843808" y="1"/>
            <a:ext cx="6300192"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amond(in)">
                                      <p:cBhvr>
                                        <p:cTn id="22" dur="2000"/>
                                        <p:tgtEl>
                                          <p:spTgt spid="2"/>
                                        </p:tgtEl>
                                      </p:cBhvr>
                                    </p:animEffect>
                                  </p:childTnLst>
                                </p:cTn>
                              </p:par>
                              <p:par>
                                <p:cTn id="23" presetID="8" presetClass="entr" presetSubtype="16"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amond(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764704"/>
            <a:ext cx="6516216" cy="1152128"/>
          </a:xfrm>
        </p:spPr>
        <p:txBody>
          <a:bodyPr>
            <a:normAutofit/>
          </a:bodyPr>
          <a:lstStyle/>
          <a:p>
            <a:pPr algn="ctr"/>
            <a:r>
              <a:rPr lang="ru-RU" sz="3200" u="sng" dirty="0" smtClean="0">
                <a:solidFill>
                  <a:schemeClr val="bg1"/>
                </a:solidFill>
                <a:latin typeface="+mn-lt"/>
              </a:rPr>
              <a:t>Основные </a:t>
            </a:r>
            <a:r>
              <a:rPr lang="ru-RU" sz="3200" u="sng" dirty="0" smtClean="0">
                <a:solidFill>
                  <a:schemeClr val="bg1"/>
                </a:solidFill>
                <a:latin typeface="+mn-lt"/>
              </a:rPr>
              <a:t>проявления </a:t>
            </a:r>
            <a:br>
              <a:rPr lang="ru-RU" sz="3200" u="sng" dirty="0" smtClean="0">
                <a:solidFill>
                  <a:schemeClr val="bg1"/>
                </a:solidFill>
                <a:latin typeface="+mn-lt"/>
              </a:rPr>
            </a:br>
            <a:r>
              <a:rPr lang="ru-RU" sz="3200" u="sng" dirty="0" smtClean="0">
                <a:solidFill>
                  <a:schemeClr val="bg1"/>
                </a:solidFill>
                <a:latin typeface="+mn-lt"/>
              </a:rPr>
              <a:t>при использовании </a:t>
            </a:r>
            <a:r>
              <a:rPr lang="ru-RU" sz="3200" u="sng" dirty="0" smtClean="0">
                <a:solidFill>
                  <a:schemeClr val="bg1"/>
                </a:solidFill>
                <a:latin typeface="+mn-lt"/>
              </a:rPr>
              <a:t>«</a:t>
            </a:r>
            <a:r>
              <a:rPr lang="ru-RU" sz="3200" u="sng" dirty="0" err="1" smtClean="0">
                <a:solidFill>
                  <a:schemeClr val="bg1"/>
                </a:solidFill>
                <a:latin typeface="+mn-lt"/>
              </a:rPr>
              <a:t>Спайсов</a:t>
            </a:r>
            <a:r>
              <a:rPr lang="ru-RU" sz="3200" u="sng" dirty="0" smtClean="0">
                <a:solidFill>
                  <a:schemeClr val="bg1"/>
                </a:solidFill>
                <a:latin typeface="+mn-lt"/>
              </a:rPr>
              <a:t>» </a:t>
            </a:r>
            <a:endParaRPr lang="ru-RU" sz="3200" u="sng" dirty="0">
              <a:solidFill>
                <a:schemeClr val="bg1"/>
              </a:solidFill>
              <a:latin typeface="+mn-lt"/>
            </a:endParaRPr>
          </a:p>
        </p:txBody>
      </p:sp>
      <p:sp>
        <p:nvSpPr>
          <p:cNvPr id="3" name="Содержимое 2"/>
          <p:cNvSpPr>
            <a:spLocks noGrp="1"/>
          </p:cNvSpPr>
          <p:nvPr>
            <p:ph idx="1"/>
          </p:nvPr>
        </p:nvSpPr>
        <p:spPr>
          <a:xfrm>
            <a:off x="0" y="1935480"/>
            <a:ext cx="9144000" cy="4922520"/>
          </a:xfrm>
        </p:spPr>
        <p:txBody>
          <a:bodyPr>
            <a:normAutofit fontScale="92500" lnSpcReduction="10000"/>
          </a:bodyPr>
          <a:lstStyle/>
          <a:p>
            <a:pPr lvl="0" algn="just"/>
            <a:r>
              <a:rPr lang="ru-RU" sz="3200" dirty="0" smtClean="0"/>
              <a:t>наличие покрасневшего или мутного белка глаз у человека;</a:t>
            </a:r>
          </a:p>
          <a:p>
            <a:pPr lvl="0" algn="just"/>
            <a:r>
              <a:rPr lang="ru-RU" sz="3200" dirty="0" smtClean="0"/>
              <a:t>постоянное чувство </a:t>
            </a:r>
            <a:r>
              <a:rPr lang="ru-RU" sz="3200" dirty="0" smtClean="0"/>
              <a:t>жажды;</a:t>
            </a:r>
            <a:endParaRPr lang="ru-RU" sz="3200" dirty="0" smtClean="0"/>
          </a:p>
          <a:p>
            <a:pPr lvl="0" algn="just"/>
            <a:r>
              <a:rPr lang="ru-RU" sz="3200" dirty="0" smtClean="0"/>
              <a:t>постоянный кашель;</a:t>
            </a:r>
          </a:p>
          <a:p>
            <a:pPr lvl="0" algn="just"/>
            <a:r>
              <a:rPr lang="ru-RU" sz="3200" dirty="0" smtClean="0"/>
              <a:t>нарушенная координация движений;</a:t>
            </a:r>
          </a:p>
          <a:p>
            <a:pPr lvl="0" algn="just"/>
            <a:r>
              <a:rPr lang="ru-RU" sz="3200" dirty="0" smtClean="0"/>
              <a:t>заторможенность мыслительной деятельности и речи;</a:t>
            </a:r>
          </a:p>
          <a:p>
            <a:pPr lvl="0" algn="just"/>
            <a:r>
              <a:rPr lang="ru-RU" sz="3200" dirty="0" smtClean="0"/>
              <a:t>неподвижность или полное молчание;</a:t>
            </a:r>
          </a:p>
          <a:p>
            <a:pPr lvl="0" algn="just"/>
            <a:r>
              <a:rPr lang="ru-RU" sz="3200" dirty="0" smtClean="0"/>
              <a:t>частый пульс;</a:t>
            </a:r>
          </a:p>
          <a:p>
            <a:pPr lvl="0" algn="just"/>
            <a:r>
              <a:rPr lang="ru-RU" sz="3200" dirty="0" smtClean="0"/>
              <a:t>бледность лица.</a:t>
            </a:r>
          </a:p>
          <a:p>
            <a:pPr>
              <a:buNone/>
            </a:pPr>
            <a:endParaRPr lang="ru-RU" dirty="0"/>
          </a:p>
        </p:txBody>
      </p:sp>
      <p:pic>
        <p:nvPicPr>
          <p:cNvPr id="4" name="Рисунок 3" descr="http://sch8.at.tut.by/spice.gif"/>
          <p:cNvPicPr/>
          <p:nvPr/>
        </p:nvPicPr>
        <p:blipFill>
          <a:blip r:embed="rId2" cstate="print"/>
          <a:srcRect/>
          <a:stretch>
            <a:fillRect/>
          </a:stretch>
        </p:blipFill>
        <p:spPr bwMode="auto">
          <a:xfrm>
            <a:off x="0" y="0"/>
            <a:ext cx="2555776" cy="1996480"/>
          </a:xfrm>
          <a:prstGeom prst="rect">
            <a:avLst/>
          </a:prstGeom>
          <a:noFill/>
          <a:ln w="9525">
            <a:noFill/>
            <a:miter lim="800000"/>
            <a:headEnd/>
            <a:tailEnd/>
          </a:ln>
        </p:spPr>
      </p:pic>
      <p:sp>
        <p:nvSpPr>
          <p:cNvPr id="5" name="Прямоугольник 4"/>
          <p:cNvSpPr/>
          <p:nvPr/>
        </p:nvSpPr>
        <p:spPr>
          <a:xfrm>
            <a:off x="2555776" y="1"/>
            <a:ext cx="6588224"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amond(in)">
                                      <p:cBhvr>
                                        <p:cTn id="10" dur="2000"/>
                                        <p:tgtEl>
                                          <p:spTgt spid="2"/>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in)">
                                      <p:cBhvr>
                                        <p:cTn id="16" dur="2000"/>
                                        <p:tgtEl>
                                          <p:spTgt spid="3">
                                            <p:txEl>
                                              <p:pRg st="1" end="1"/>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2000"/>
                                        <p:tgtEl>
                                          <p:spTgt spid="3">
                                            <p:txEl>
                                              <p:pRg st="2" end="2"/>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2000"/>
                                        <p:tgtEl>
                                          <p:spTgt spid="3">
                                            <p:txEl>
                                              <p:pRg st="6" end="6"/>
                                            </p:txEl>
                                          </p:spTgt>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amond(in)">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692696"/>
            <a:ext cx="6876256" cy="936104"/>
          </a:xfrm>
        </p:spPr>
        <p:txBody>
          <a:bodyPr>
            <a:noAutofit/>
          </a:bodyPr>
          <a:lstStyle/>
          <a:p>
            <a:pPr algn="ctr"/>
            <a:r>
              <a:rPr lang="ru-RU" sz="3200" u="sng" dirty="0" smtClean="0">
                <a:solidFill>
                  <a:schemeClr val="bg1"/>
                </a:solidFill>
                <a:latin typeface="+mn-lt"/>
              </a:rPr>
              <a:t>Основные с</a:t>
            </a:r>
            <a:r>
              <a:rPr lang="ru-RU" sz="3200" u="sng" dirty="0" smtClean="0">
                <a:solidFill>
                  <a:schemeClr val="bg1"/>
                </a:solidFill>
                <a:latin typeface="+mn-lt"/>
              </a:rPr>
              <a:t>имптомы в </a:t>
            </a:r>
            <a:r>
              <a:rPr lang="ru-RU" sz="3200" u="sng" dirty="0" smtClean="0">
                <a:solidFill>
                  <a:schemeClr val="bg1"/>
                </a:solidFill>
                <a:latin typeface="+mn-lt"/>
              </a:rPr>
              <a:t>зависимости от времени употребления «</a:t>
            </a:r>
            <a:r>
              <a:rPr lang="ru-RU" sz="3200" u="sng" dirty="0" err="1" smtClean="0">
                <a:solidFill>
                  <a:schemeClr val="bg1"/>
                </a:solidFill>
                <a:latin typeface="+mn-lt"/>
              </a:rPr>
              <a:t>Спайсов</a:t>
            </a:r>
            <a:r>
              <a:rPr lang="ru-RU" sz="3200" u="sng" dirty="0" smtClean="0">
                <a:solidFill>
                  <a:schemeClr val="bg1"/>
                </a:solidFill>
                <a:latin typeface="+mn-lt"/>
              </a:rPr>
              <a:t>»:</a:t>
            </a:r>
            <a:endParaRPr lang="ru-RU" sz="3200" u="sng" dirty="0">
              <a:solidFill>
                <a:schemeClr val="bg1"/>
              </a:solidFill>
              <a:latin typeface="+mn-lt"/>
            </a:endParaRPr>
          </a:p>
        </p:txBody>
      </p:sp>
      <p:sp>
        <p:nvSpPr>
          <p:cNvPr id="3" name="Содержимое 2"/>
          <p:cNvSpPr>
            <a:spLocks noGrp="1"/>
          </p:cNvSpPr>
          <p:nvPr>
            <p:ph idx="1"/>
          </p:nvPr>
        </p:nvSpPr>
        <p:spPr>
          <a:xfrm>
            <a:off x="0" y="1628800"/>
            <a:ext cx="9144000" cy="5229200"/>
          </a:xfrm>
        </p:spPr>
        <p:txBody>
          <a:bodyPr/>
          <a:lstStyle/>
          <a:p>
            <a:pPr lvl="0" algn="just"/>
            <a:r>
              <a:rPr lang="ru-RU" sz="3200" dirty="0" smtClean="0"/>
              <a:t>Явное постоянное покраснение глаз.</a:t>
            </a:r>
          </a:p>
          <a:p>
            <a:pPr lvl="0" algn="just"/>
            <a:r>
              <a:rPr lang="ru-RU" sz="3200" dirty="0" smtClean="0"/>
              <a:t>Существенное ухудшение аппетита.</a:t>
            </a:r>
          </a:p>
          <a:p>
            <a:pPr lvl="0" algn="just"/>
            <a:r>
              <a:rPr lang="ru-RU" sz="3200" dirty="0" smtClean="0"/>
              <a:t>Резкое и беспричинное похудение.</a:t>
            </a:r>
          </a:p>
          <a:p>
            <a:pPr lvl="0" algn="just"/>
            <a:r>
              <a:rPr lang="ru-RU" sz="3200" dirty="0" smtClean="0"/>
              <a:t>Неконтролируемая речь.</a:t>
            </a:r>
          </a:p>
          <a:p>
            <a:pPr lvl="0" algn="just"/>
            <a:r>
              <a:rPr lang="ru-RU" sz="3200" dirty="0" smtClean="0"/>
              <a:t>Постоянное чувство тревожности и повышенная раздражительность.</a:t>
            </a:r>
          </a:p>
          <a:p>
            <a:pPr lvl="0" algn="just"/>
            <a:r>
              <a:rPr lang="ru-RU" sz="3200" dirty="0" smtClean="0"/>
              <a:t>Частые галлюцинации.</a:t>
            </a:r>
          </a:p>
          <a:p>
            <a:pPr lvl="0" algn="just"/>
            <a:r>
              <a:rPr lang="ru-RU" sz="3200" dirty="0" smtClean="0"/>
              <a:t>Заторможенное мышление.</a:t>
            </a:r>
          </a:p>
          <a:p>
            <a:pPr>
              <a:buNone/>
            </a:pPr>
            <a:endParaRPr lang="ru-RU" dirty="0"/>
          </a:p>
        </p:txBody>
      </p:sp>
      <p:pic>
        <p:nvPicPr>
          <p:cNvPr id="4" name="Рисунок 3" descr="http://im2-tub-ru.yandex.net/i?id=aa0f15dbfc9ee095235541dbbca596a0-60-144&amp;n=21">
            <a:hlinkClick r:id="rId2"/>
          </p:cNvPr>
          <p:cNvPicPr/>
          <p:nvPr/>
        </p:nvPicPr>
        <p:blipFill>
          <a:blip r:embed="rId3" cstate="print"/>
          <a:srcRect/>
          <a:stretch>
            <a:fillRect/>
          </a:stretch>
        </p:blipFill>
        <p:spPr bwMode="auto">
          <a:xfrm>
            <a:off x="0" y="0"/>
            <a:ext cx="2267744" cy="1621200"/>
          </a:xfrm>
          <a:prstGeom prst="rect">
            <a:avLst/>
          </a:prstGeom>
          <a:noFill/>
          <a:ln w="9525">
            <a:noFill/>
            <a:miter lim="800000"/>
            <a:headEnd/>
            <a:tailEnd/>
          </a:ln>
        </p:spPr>
      </p:pic>
      <p:sp>
        <p:nvSpPr>
          <p:cNvPr id="5" name="Прямоугольник 4"/>
          <p:cNvSpPr/>
          <p:nvPr/>
        </p:nvSpPr>
        <p:spPr>
          <a:xfrm>
            <a:off x="2195736" y="1"/>
            <a:ext cx="6948264"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a:t>
            </a:r>
            <a:r>
              <a:rPr lang="ru-RU" sz="1600" dirty="0" smtClean="0">
                <a:ea typeface="Calibri" pitchFamily="34" charset="0"/>
                <a:cs typeface="Times New Roman" pitchFamily="18" charset="0"/>
              </a:rPr>
              <a:t>институт</a:t>
            </a:r>
            <a:r>
              <a:rPr lang="ru-RU" sz="1600" dirty="0" smtClean="0">
                <a:ea typeface="Calibri" pitchFamily="34" charset="0"/>
                <a:cs typeface="Times New Roman" pitchFamily="18" charset="0"/>
              </a:rPr>
              <a:t>»</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amond(in)">
                                      <p:cBhvr>
                                        <p:cTn id="16" dur="2000"/>
                                        <p:tgtEl>
                                          <p:spTgt spid="3">
                                            <p:txEl>
                                              <p:pRg st="2" end="2"/>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2000"/>
                                        <p:tgtEl>
                                          <p:spTgt spid="3">
                                            <p:txEl>
                                              <p:pRg st="3" end="3"/>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amond(in)">
                                      <p:cBhvr>
                                        <p:cTn id="25" dur="2000"/>
                                        <p:tgtEl>
                                          <p:spTgt spid="3">
                                            <p:txEl>
                                              <p:pRg st="5" end="5"/>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amond(in)">
                                      <p:cBhvr>
                                        <p:cTn id="28" dur="2000"/>
                                        <p:tgtEl>
                                          <p:spTgt spid="3">
                                            <p:txEl>
                                              <p:pRg st="6" end="6"/>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diamond(in)">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1840" y="1052736"/>
            <a:ext cx="6012160" cy="1008112"/>
          </a:xfrm>
        </p:spPr>
        <p:txBody>
          <a:bodyPr>
            <a:noAutofit/>
          </a:bodyPr>
          <a:lstStyle/>
          <a:p>
            <a:pPr algn="ctr"/>
            <a:r>
              <a:rPr lang="ru-RU" sz="3200" u="sng" dirty="0" smtClean="0">
                <a:solidFill>
                  <a:schemeClr val="bg1"/>
                </a:solidFill>
                <a:latin typeface="+mn-lt"/>
              </a:rPr>
              <a:t>Признаки </a:t>
            </a:r>
            <a:br>
              <a:rPr lang="ru-RU" sz="3200" u="sng" dirty="0" smtClean="0">
                <a:solidFill>
                  <a:schemeClr val="bg1"/>
                </a:solidFill>
                <a:latin typeface="+mn-lt"/>
              </a:rPr>
            </a:br>
            <a:r>
              <a:rPr lang="ru-RU" sz="3200" u="sng" dirty="0" smtClean="0">
                <a:solidFill>
                  <a:schemeClr val="bg1"/>
                </a:solidFill>
                <a:latin typeface="+mn-lt"/>
              </a:rPr>
              <a:t>при </a:t>
            </a:r>
            <a:r>
              <a:rPr lang="ru-RU" sz="3200" u="sng" dirty="0" smtClean="0">
                <a:solidFill>
                  <a:schemeClr val="bg1"/>
                </a:solidFill>
                <a:latin typeface="+mn-lt"/>
              </a:rPr>
              <a:t>употреблении </a:t>
            </a:r>
            <a:r>
              <a:rPr lang="ru-RU" sz="3200" u="sng" dirty="0" smtClean="0">
                <a:solidFill>
                  <a:schemeClr val="bg1"/>
                </a:solidFill>
                <a:latin typeface="+mn-lt"/>
              </a:rPr>
              <a:t>«</a:t>
            </a:r>
            <a:r>
              <a:rPr lang="ru-RU" sz="3200" u="sng" dirty="0" err="1" smtClean="0">
                <a:solidFill>
                  <a:schemeClr val="bg1"/>
                </a:solidFill>
                <a:latin typeface="+mn-lt"/>
              </a:rPr>
              <a:t>Спайсов</a:t>
            </a:r>
            <a:r>
              <a:rPr lang="ru-RU" sz="3200" u="sng" dirty="0" smtClean="0">
                <a:solidFill>
                  <a:schemeClr val="bg1"/>
                </a:solidFill>
                <a:latin typeface="+mn-lt"/>
              </a:rPr>
              <a:t>» </a:t>
            </a:r>
            <a:r>
              <a:rPr lang="ru-RU" sz="3200" u="sng" dirty="0" smtClean="0">
                <a:solidFill>
                  <a:schemeClr val="bg1"/>
                </a:solidFill>
                <a:latin typeface="+mn-lt"/>
              </a:rPr>
              <a:t>и солей </a:t>
            </a:r>
            <a:endParaRPr lang="ru-RU" sz="3200" u="sng" dirty="0">
              <a:solidFill>
                <a:schemeClr val="bg1"/>
              </a:solidFill>
              <a:latin typeface="+mn-lt"/>
            </a:endParaRPr>
          </a:p>
        </p:txBody>
      </p:sp>
      <p:sp>
        <p:nvSpPr>
          <p:cNvPr id="3" name="Содержимое 2"/>
          <p:cNvSpPr>
            <a:spLocks noGrp="1"/>
          </p:cNvSpPr>
          <p:nvPr>
            <p:ph idx="1"/>
          </p:nvPr>
        </p:nvSpPr>
        <p:spPr>
          <a:xfrm>
            <a:off x="0" y="1935480"/>
            <a:ext cx="9144000" cy="4922520"/>
          </a:xfrm>
        </p:spPr>
        <p:txBody>
          <a:bodyPr>
            <a:normAutofit fontScale="92500" lnSpcReduction="10000"/>
          </a:bodyPr>
          <a:lstStyle/>
          <a:p>
            <a:pPr lvl="0" algn="just"/>
            <a:r>
              <a:rPr lang="ru-RU" dirty="0" smtClean="0"/>
              <a:t>наличие дикого взгляда;</a:t>
            </a:r>
          </a:p>
          <a:p>
            <a:pPr lvl="0" algn="just"/>
            <a:r>
              <a:rPr lang="ru-RU" dirty="0" smtClean="0"/>
              <a:t>бессонница;</a:t>
            </a:r>
          </a:p>
          <a:p>
            <a:pPr lvl="0" algn="just"/>
            <a:r>
              <a:rPr lang="ru-RU" dirty="0" smtClean="0"/>
              <a:t>постоянное желание пить;</a:t>
            </a:r>
          </a:p>
          <a:p>
            <a:pPr lvl="0" algn="just"/>
            <a:r>
              <a:rPr lang="ru-RU" dirty="0" smtClean="0"/>
              <a:t>наличие невероятного энергетического прилива, а также желание постоянно чем-нибудь заниматься;</a:t>
            </a:r>
          </a:p>
          <a:p>
            <a:pPr lvl="0" algn="just"/>
            <a:r>
              <a:rPr lang="ru-RU" dirty="0" smtClean="0"/>
              <a:t>наличие слуховых галлюцинаций;</a:t>
            </a:r>
          </a:p>
          <a:p>
            <a:pPr lvl="0" algn="just"/>
            <a:r>
              <a:rPr lang="ru-RU" dirty="0" smtClean="0"/>
              <a:t>чувство слежки;</a:t>
            </a:r>
          </a:p>
          <a:p>
            <a:pPr lvl="0" algn="just"/>
            <a:r>
              <a:rPr lang="ru-RU" dirty="0" smtClean="0"/>
              <a:t>наличие бредовых идей (типа – управлять всем миром);</a:t>
            </a:r>
          </a:p>
          <a:p>
            <a:pPr lvl="0" algn="just"/>
            <a:r>
              <a:rPr lang="ru-RU" dirty="0" smtClean="0"/>
              <a:t>периодическая неконтролируемая жестикуляция, а также движения ногами и руками;</a:t>
            </a:r>
          </a:p>
          <a:p>
            <a:pPr lvl="0" algn="just"/>
            <a:r>
              <a:rPr lang="ru-RU" dirty="0" smtClean="0"/>
              <a:t>присутствие дефектов речи, а также шевеление челюстью;</a:t>
            </a:r>
          </a:p>
          <a:p>
            <a:pPr lvl="0" algn="just"/>
            <a:r>
              <a:rPr lang="ru-RU" dirty="0" smtClean="0"/>
              <a:t>желание выполнять кропотливую работу.</a:t>
            </a:r>
          </a:p>
          <a:p>
            <a:endParaRPr lang="ru-RU" dirty="0"/>
          </a:p>
        </p:txBody>
      </p:sp>
      <p:pic>
        <p:nvPicPr>
          <p:cNvPr id="4" name="Рисунок 3" descr="Спаис вызывает зависимость"/>
          <p:cNvPicPr/>
          <p:nvPr/>
        </p:nvPicPr>
        <p:blipFill>
          <a:blip r:embed="rId2" cstate="print"/>
          <a:srcRect/>
          <a:stretch>
            <a:fillRect/>
          </a:stretch>
        </p:blipFill>
        <p:spPr bwMode="auto">
          <a:xfrm>
            <a:off x="0" y="0"/>
            <a:ext cx="3131840" cy="1916832"/>
          </a:xfrm>
          <a:prstGeom prst="rect">
            <a:avLst/>
          </a:prstGeom>
          <a:noFill/>
          <a:ln w="9525">
            <a:noFill/>
            <a:miter lim="800000"/>
            <a:headEnd/>
            <a:tailEnd/>
          </a:ln>
        </p:spPr>
      </p:pic>
      <p:sp>
        <p:nvSpPr>
          <p:cNvPr id="5" name="Прямоугольник 4"/>
          <p:cNvSpPr/>
          <p:nvPr/>
        </p:nvSpPr>
        <p:spPr>
          <a:xfrm>
            <a:off x="3059832" y="1"/>
            <a:ext cx="6084168"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in)">
                                      <p:cBhvr>
                                        <p:cTn id="16" dur="2000"/>
                                        <p:tgtEl>
                                          <p:spTgt spid="3">
                                            <p:txEl>
                                              <p:pRg st="1" end="1"/>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2000"/>
                                        <p:tgtEl>
                                          <p:spTgt spid="3">
                                            <p:txEl>
                                              <p:pRg st="2" end="2"/>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2000"/>
                                        <p:tgtEl>
                                          <p:spTgt spid="3">
                                            <p:txEl>
                                              <p:pRg st="6" end="6"/>
                                            </p:txEl>
                                          </p:spTgt>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amond(in)">
                                      <p:cBhvr>
                                        <p:cTn id="34" dur="2000"/>
                                        <p:tgtEl>
                                          <p:spTgt spid="3">
                                            <p:txEl>
                                              <p:pRg st="7" end="7"/>
                                            </p:txEl>
                                          </p:spTgt>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amond(in)">
                                      <p:cBhvr>
                                        <p:cTn id="37" dur="2000"/>
                                        <p:tgtEl>
                                          <p:spTgt spid="3">
                                            <p:txEl>
                                              <p:pRg st="8" end="8"/>
                                            </p:txEl>
                                          </p:spTgt>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diamond(in)">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764704"/>
            <a:ext cx="7380312" cy="648072"/>
          </a:xfrm>
        </p:spPr>
        <p:txBody>
          <a:bodyPr>
            <a:noAutofit/>
          </a:bodyPr>
          <a:lstStyle/>
          <a:p>
            <a:pPr algn="ctr"/>
            <a:r>
              <a:rPr lang="ru-RU" sz="2800" u="sng" dirty="0" smtClean="0">
                <a:solidFill>
                  <a:schemeClr val="bg1"/>
                </a:solidFill>
                <a:latin typeface="+mn-lt"/>
              </a:rPr>
              <a:t>Последствия </a:t>
            </a:r>
            <a:r>
              <a:rPr lang="ru-RU" sz="2800" u="sng" dirty="0" smtClean="0">
                <a:solidFill>
                  <a:schemeClr val="bg1"/>
                </a:solidFill>
                <a:latin typeface="+mn-lt"/>
              </a:rPr>
              <a:t>употребления «</a:t>
            </a:r>
            <a:r>
              <a:rPr lang="ru-RU" sz="2800" u="sng" dirty="0" err="1" smtClean="0">
                <a:solidFill>
                  <a:schemeClr val="bg1"/>
                </a:solidFill>
                <a:latin typeface="+mn-lt"/>
              </a:rPr>
              <a:t>Спайсов</a:t>
            </a:r>
            <a:r>
              <a:rPr lang="ru-RU" sz="2800" u="sng" dirty="0" smtClean="0">
                <a:solidFill>
                  <a:schemeClr val="bg1"/>
                </a:solidFill>
                <a:latin typeface="+mn-lt"/>
              </a:rPr>
              <a:t>» </a:t>
            </a:r>
            <a:r>
              <a:rPr lang="ru-RU" sz="2800" u="sng" dirty="0" smtClean="0">
                <a:solidFill>
                  <a:schemeClr val="bg1"/>
                </a:solidFill>
                <a:latin typeface="+mn-lt"/>
              </a:rPr>
              <a:t>раскрываются, от стадии к стадии. </a:t>
            </a:r>
            <a:endParaRPr lang="ru-RU" sz="2800" u="sng" dirty="0">
              <a:solidFill>
                <a:schemeClr val="bg1"/>
              </a:solidFill>
              <a:latin typeface="+mn-lt"/>
            </a:endParaRPr>
          </a:p>
        </p:txBody>
      </p:sp>
      <p:sp>
        <p:nvSpPr>
          <p:cNvPr id="3" name="Содержимое 2"/>
          <p:cNvSpPr>
            <a:spLocks noGrp="1"/>
          </p:cNvSpPr>
          <p:nvPr>
            <p:ph idx="1"/>
          </p:nvPr>
        </p:nvSpPr>
        <p:spPr>
          <a:xfrm>
            <a:off x="0" y="1412776"/>
            <a:ext cx="9144000" cy="5445224"/>
          </a:xfrm>
        </p:spPr>
        <p:txBody>
          <a:bodyPr>
            <a:normAutofit fontScale="85000" lnSpcReduction="20000"/>
          </a:bodyPr>
          <a:lstStyle/>
          <a:p>
            <a:r>
              <a:rPr lang="ru-RU" dirty="0" smtClean="0">
                <a:solidFill>
                  <a:srgbClr val="FFFF00"/>
                </a:solidFill>
              </a:rPr>
              <a:t>1-я стадия </a:t>
            </a:r>
            <a:r>
              <a:rPr lang="ru-RU" dirty="0" smtClean="0"/>
              <a:t>называется началом приема.</a:t>
            </a:r>
          </a:p>
          <a:p>
            <a:pPr algn="just"/>
            <a:r>
              <a:rPr lang="ru-RU" dirty="0" smtClean="0">
                <a:solidFill>
                  <a:srgbClr val="FFFF00"/>
                </a:solidFill>
              </a:rPr>
              <a:t>2-я стадия </a:t>
            </a:r>
            <a:r>
              <a:rPr lang="ru-RU" dirty="0" smtClean="0"/>
              <a:t>— экспериментирование. Начинающие наркоманы ставят на себе опыты по приему наркотиков различных групп, ища таким образом наиболее для них «подходящий». </a:t>
            </a:r>
          </a:p>
          <a:p>
            <a:pPr algn="just"/>
            <a:r>
              <a:rPr lang="ru-RU" dirty="0" smtClean="0">
                <a:solidFill>
                  <a:srgbClr val="FFFF00"/>
                </a:solidFill>
              </a:rPr>
              <a:t>3-я стадия </a:t>
            </a:r>
            <a:r>
              <a:rPr lang="ru-RU" dirty="0" smtClean="0"/>
              <a:t>— непосредственное употребление в обществе. </a:t>
            </a:r>
            <a:r>
              <a:rPr lang="ru-RU" dirty="0" err="1" smtClean="0"/>
              <a:t>Спайс</a:t>
            </a:r>
            <a:r>
              <a:rPr lang="ru-RU" dirty="0" smtClean="0"/>
              <a:t> и подобные ему наркотики применяются в группах «единомышленников».</a:t>
            </a:r>
          </a:p>
          <a:p>
            <a:pPr algn="just"/>
            <a:r>
              <a:rPr lang="ru-RU" dirty="0" smtClean="0">
                <a:solidFill>
                  <a:srgbClr val="FFFF00"/>
                </a:solidFill>
              </a:rPr>
              <a:t>4-я стадия </a:t>
            </a:r>
            <a:r>
              <a:rPr lang="ru-RU" dirty="0" smtClean="0"/>
              <a:t>— привычное употребление. Наркотик порабощает человека, он не может и дня прожить без дозы, при этом доза увеличивается, «подключает» к применению других подростков и молодых людей. Здесь появляется риск заражения различными инфекциями.</a:t>
            </a:r>
          </a:p>
          <a:p>
            <a:pPr algn="just"/>
            <a:r>
              <a:rPr lang="ru-RU" dirty="0" smtClean="0">
                <a:solidFill>
                  <a:srgbClr val="FFFF00"/>
                </a:solidFill>
              </a:rPr>
              <a:t>5-я стадия </a:t>
            </a:r>
            <a:r>
              <a:rPr lang="ru-RU" dirty="0" smtClean="0"/>
              <a:t>— прием наркотиков в больших дозах. Отмечаются </a:t>
            </a:r>
            <a:r>
              <a:rPr lang="ru-RU" dirty="0" err="1" smtClean="0"/>
              <a:t>разлаживание</a:t>
            </a:r>
            <a:r>
              <a:rPr lang="ru-RU" dirty="0" smtClean="0"/>
              <a:t> отношений с начальником, с семьей. Чтобы снять такой стресс, наркоман «снимает» его все теми же наркотиками.</a:t>
            </a:r>
          </a:p>
          <a:p>
            <a:pPr algn="just"/>
            <a:r>
              <a:rPr lang="ru-RU" dirty="0" smtClean="0">
                <a:solidFill>
                  <a:srgbClr val="FFFF00"/>
                </a:solidFill>
              </a:rPr>
              <a:t>6-я стадия </a:t>
            </a:r>
            <a:r>
              <a:rPr lang="ru-RU" dirty="0" smtClean="0"/>
              <a:t>— патологическое пристрастие. Теряется контроль над использованием наркотика, человек не может остановиться, несмотря на несомненные негативные последствия (дисбаланс отношений, потеря работы, угроза уголовного преследования, серьезные проблемы со здоровьем). </a:t>
            </a:r>
            <a:endParaRPr lang="ru-RU" dirty="0"/>
          </a:p>
        </p:txBody>
      </p:sp>
      <p:pic>
        <p:nvPicPr>
          <p:cNvPr id="4" name="Рисунок 3" descr="Наркомания - лечение">
            <a:hlinkClick r:id="rId2"/>
          </p:cNvPr>
          <p:cNvPicPr/>
          <p:nvPr/>
        </p:nvPicPr>
        <p:blipFill>
          <a:blip r:embed="rId3" cstate="print"/>
          <a:srcRect/>
          <a:stretch>
            <a:fillRect/>
          </a:stretch>
        </p:blipFill>
        <p:spPr bwMode="auto">
          <a:xfrm>
            <a:off x="0" y="0"/>
            <a:ext cx="1763688" cy="1412776"/>
          </a:xfrm>
          <a:prstGeom prst="rect">
            <a:avLst/>
          </a:prstGeom>
          <a:noFill/>
          <a:ln w="9525">
            <a:noFill/>
            <a:miter lim="800000"/>
            <a:headEnd/>
            <a:tailEnd/>
          </a:ln>
        </p:spPr>
      </p:pic>
      <p:sp>
        <p:nvSpPr>
          <p:cNvPr id="5" name="Прямоугольник 4"/>
          <p:cNvSpPr/>
          <p:nvPr/>
        </p:nvSpPr>
        <p:spPr>
          <a:xfrm>
            <a:off x="1763688" y="1"/>
            <a:ext cx="7380312" cy="338554"/>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amond(in)">
                                      <p:cBhvr>
                                        <p:cTn id="16" dur="2000"/>
                                        <p:tgtEl>
                                          <p:spTgt spid="3">
                                            <p:txEl>
                                              <p:pRg st="2" end="2"/>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2000"/>
                                        <p:tgtEl>
                                          <p:spTgt spid="3">
                                            <p:txEl>
                                              <p:pRg st="3" end="3"/>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amond(in)">
                                      <p:cBhvr>
                                        <p:cTn id="25" dur="2000"/>
                                        <p:tgtEl>
                                          <p:spTgt spid="3">
                                            <p:txEl>
                                              <p:pRg st="5" end="5"/>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amond(in)">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5776" y="692696"/>
            <a:ext cx="6588224" cy="476672"/>
          </a:xfrm>
        </p:spPr>
        <p:txBody>
          <a:bodyPr>
            <a:normAutofit fontScale="90000"/>
          </a:bodyPr>
          <a:lstStyle/>
          <a:p>
            <a:pPr algn="ctr"/>
            <a:r>
              <a:rPr lang="ru-RU" sz="4400" dirty="0" smtClean="0">
                <a:latin typeface="+mn-lt"/>
              </a:rPr>
              <a:t/>
            </a:r>
            <a:br>
              <a:rPr lang="ru-RU" sz="4400" dirty="0" smtClean="0">
                <a:latin typeface="+mn-lt"/>
              </a:rPr>
            </a:br>
            <a:r>
              <a:rPr lang="ru-RU" sz="2900" u="sng" kern="900" dirty="0" smtClean="0">
                <a:solidFill>
                  <a:schemeClr val="bg1"/>
                </a:solidFill>
                <a:latin typeface="+mn-lt"/>
              </a:rPr>
              <a:t>Воздействие «</a:t>
            </a:r>
            <a:r>
              <a:rPr lang="ru-RU" sz="2900" u="sng" kern="900" dirty="0" err="1" smtClean="0">
                <a:solidFill>
                  <a:schemeClr val="bg1"/>
                </a:solidFill>
                <a:latin typeface="+mn-lt"/>
              </a:rPr>
              <a:t>Спайсов</a:t>
            </a:r>
            <a:r>
              <a:rPr lang="ru-RU" sz="2900" u="sng" kern="900" dirty="0" smtClean="0">
                <a:solidFill>
                  <a:schemeClr val="bg1"/>
                </a:solidFill>
                <a:latin typeface="+mn-lt"/>
              </a:rPr>
              <a:t>» </a:t>
            </a:r>
            <a:r>
              <a:rPr lang="ru-RU" sz="2900" u="sng" kern="900" dirty="0" smtClean="0">
                <a:solidFill>
                  <a:schemeClr val="bg1"/>
                </a:solidFill>
                <a:latin typeface="+mn-lt"/>
              </a:rPr>
              <a:t>на организм человека</a:t>
            </a:r>
            <a:endParaRPr lang="ru-RU" sz="2900" u="sng" dirty="0">
              <a:solidFill>
                <a:schemeClr val="bg1"/>
              </a:solidFill>
              <a:latin typeface="+mn-lt"/>
            </a:endParaRPr>
          </a:p>
        </p:txBody>
      </p:sp>
      <p:sp>
        <p:nvSpPr>
          <p:cNvPr id="3" name="Содержимое 2"/>
          <p:cNvSpPr>
            <a:spLocks noGrp="1"/>
          </p:cNvSpPr>
          <p:nvPr>
            <p:ph idx="1"/>
          </p:nvPr>
        </p:nvSpPr>
        <p:spPr>
          <a:xfrm>
            <a:off x="0" y="1268760"/>
            <a:ext cx="9144000" cy="5589240"/>
          </a:xfrm>
        </p:spPr>
        <p:txBody>
          <a:bodyPr>
            <a:normAutofit fontScale="92500" lnSpcReduction="20000"/>
          </a:bodyPr>
          <a:lstStyle/>
          <a:p>
            <a:pPr algn="just"/>
            <a:r>
              <a:rPr lang="ru-RU" dirty="0" smtClean="0"/>
              <a:t>Капилляры </a:t>
            </a:r>
            <a:r>
              <a:rPr lang="ru-RU" sz="2400" dirty="0" smtClean="0"/>
              <a:t>мозга, пытаясь не пропустить яд к «основному центру управления», резко сужаются. В результате кровь просто не может снабжать мозг кислородом. Как и любые другие клетки, </a:t>
            </a:r>
            <a:r>
              <a:rPr lang="ru-RU" sz="2400" dirty="0" smtClean="0">
                <a:solidFill>
                  <a:srgbClr val="FFFF00"/>
                </a:solidFill>
              </a:rPr>
              <a:t>клетки мозга, лишенные кислорода, погибают</a:t>
            </a:r>
            <a:r>
              <a:rPr lang="ru-RU" sz="2400" dirty="0" smtClean="0"/>
              <a:t>. Именно этот эффект и нравится подросткам: возникает ощущение легкости и беззаботности. Да, легкость наступает. Но стоит ли платить за несколько часов «счастья» своим мозгом? </a:t>
            </a:r>
          </a:p>
          <a:p>
            <a:pPr algn="just"/>
            <a:r>
              <a:rPr lang="ru-RU" sz="2400" dirty="0" smtClean="0"/>
              <a:t>В ряде случаев </a:t>
            </a:r>
            <a:r>
              <a:rPr lang="ru-RU" sz="2400" dirty="0" smtClean="0">
                <a:solidFill>
                  <a:srgbClr val="FFFF00"/>
                </a:solidFill>
              </a:rPr>
              <a:t>употребление курительных смесей приводит к бесплодию</a:t>
            </a:r>
            <a:r>
              <a:rPr lang="ru-RU" sz="2400" dirty="0" smtClean="0"/>
              <a:t>. Поэтому следует всерьез задуматься, прежде чем впервые попробовать «</a:t>
            </a:r>
            <a:r>
              <a:rPr lang="ru-RU" sz="2400" dirty="0" err="1" smtClean="0"/>
              <a:t>спайс</a:t>
            </a:r>
            <a:r>
              <a:rPr lang="ru-RU" sz="2400" dirty="0" smtClean="0"/>
              <a:t>», и решить, что же является более важным: получить несколько часов сомнительного удовольствия или же в будущем иметь возможность создать нормальную семью. </a:t>
            </a:r>
          </a:p>
          <a:p>
            <a:pPr algn="just"/>
            <a:r>
              <a:rPr lang="ru-RU" sz="2400" dirty="0" smtClean="0"/>
              <a:t>В отличие от растительных препаратов, например, конопли, </a:t>
            </a:r>
            <a:r>
              <a:rPr lang="ru-RU" sz="2400" dirty="0" smtClean="0">
                <a:solidFill>
                  <a:srgbClr val="FFFF00"/>
                </a:solidFill>
              </a:rPr>
              <a:t>действие курительных </a:t>
            </a:r>
            <a:r>
              <a:rPr lang="ru-RU" sz="2400" dirty="0" err="1" smtClean="0">
                <a:solidFill>
                  <a:srgbClr val="FFFF00"/>
                </a:solidFill>
              </a:rPr>
              <a:t>миксов</a:t>
            </a:r>
            <a:r>
              <a:rPr lang="ru-RU" sz="2400" dirty="0" smtClean="0">
                <a:solidFill>
                  <a:srgbClr val="FFFF00"/>
                </a:solidFill>
              </a:rPr>
              <a:t> на человеческий организм в 5-10 раз сильнее</a:t>
            </a:r>
            <a:r>
              <a:rPr lang="ru-RU" sz="2400" dirty="0" smtClean="0"/>
              <a:t>. Практически сразу после их принятия </a:t>
            </a:r>
            <a:r>
              <a:rPr lang="ru-RU" sz="2400" dirty="0" smtClean="0">
                <a:solidFill>
                  <a:srgbClr val="FFFF00"/>
                </a:solidFill>
              </a:rPr>
              <a:t>наступают мощнейшие галлюцинации, которые могут привести к трагическим последствиям</a:t>
            </a:r>
            <a:r>
              <a:rPr lang="ru-RU" sz="2400" dirty="0" smtClean="0"/>
              <a:t>, например, возникнет желание броситься под колеса автомобиля или выпрыгнуть из окна 10-этажного дома. Уже зарегистрированы случаи со смертельным исходом. </a:t>
            </a:r>
          </a:p>
          <a:p>
            <a:pPr algn="just"/>
            <a:endParaRPr lang="ru-RU" dirty="0"/>
          </a:p>
        </p:txBody>
      </p:sp>
      <p:pic>
        <p:nvPicPr>
          <p:cNvPr id="4" name="Рисунок 3" descr="http://im3-tub-ru.yandex.net/i?id=9dccda9dc58558756300c6f77a08e06b-93-144&amp;n=21">
            <a:hlinkClick r:id="rId2"/>
          </p:cNvPr>
          <p:cNvPicPr/>
          <p:nvPr/>
        </p:nvPicPr>
        <p:blipFill>
          <a:blip r:embed="rId3" cstate="print"/>
          <a:srcRect/>
          <a:stretch>
            <a:fillRect/>
          </a:stretch>
        </p:blipFill>
        <p:spPr bwMode="auto">
          <a:xfrm>
            <a:off x="0" y="0"/>
            <a:ext cx="2555776" cy="1340768"/>
          </a:xfrm>
          <a:prstGeom prst="rect">
            <a:avLst/>
          </a:prstGeom>
          <a:noFill/>
          <a:ln w="9525">
            <a:noFill/>
            <a:miter lim="800000"/>
            <a:headEnd/>
            <a:tailEnd/>
          </a:ln>
        </p:spPr>
      </p:pic>
      <p:sp>
        <p:nvSpPr>
          <p:cNvPr id="5" name="Прямоугольник 4"/>
          <p:cNvSpPr/>
          <p:nvPr/>
        </p:nvSpPr>
        <p:spPr>
          <a:xfrm>
            <a:off x="2555776" y="1"/>
            <a:ext cx="6588224" cy="584775"/>
          </a:xfrm>
          <a:prstGeom prst="rect">
            <a:avLst/>
          </a:prstGeom>
        </p:spPr>
        <p:txBody>
          <a:bodyPr wrap="square">
            <a:spAutoFit/>
          </a:bodyPr>
          <a:lstStyle/>
          <a:p>
            <a:pPr lvl="0" algn="ctr" fontAlgn="base">
              <a:spcBef>
                <a:spcPct val="0"/>
              </a:spcBef>
              <a:spcAft>
                <a:spcPct val="0"/>
              </a:spcAft>
            </a:pPr>
            <a:r>
              <a:rPr lang="ru-RU" sz="1600" dirty="0" smtClean="0">
                <a:ea typeface="Calibri" pitchFamily="34" charset="0"/>
                <a:cs typeface="Times New Roman" pitchFamily="18" charset="0"/>
              </a:rPr>
              <a:t>ФГБОУ ВПО «Кемеровский государственный сельскохозяйственный институт»</a:t>
            </a:r>
            <a:endParaRPr lang="ru-RU" sz="1600" dirty="0" smtClean="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amond(in)">
                                      <p:cBhvr>
                                        <p:cTn id="16" dur="2000"/>
                                        <p:tgtEl>
                                          <p:spTgt spid="2"/>
                                        </p:tgtEl>
                                      </p:cBhvr>
                                    </p:animEffect>
                                  </p:childTnLst>
                                </p:cTn>
                              </p:par>
                              <p:par>
                                <p:cTn id="17" presetID="8" presetClass="entr" presetSubtype="16"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735</TotalTime>
  <Words>1637</Words>
  <Application>Microsoft Office PowerPoint</Application>
  <PresentationFormat>Экран (4:3)</PresentationFormat>
  <Paragraphs>132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Осторожно спайсы! </vt:lpstr>
      <vt:lpstr>Понятие «Спайс»</vt:lpstr>
      <vt:lpstr>Различие комбинаций действующих веществ в разных видах смесей «спайсов»</vt:lpstr>
      <vt:lpstr>Последствия  спайсовой зависимости </vt:lpstr>
      <vt:lpstr>Основные проявления  при использовании «Спайсов» </vt:lpstr>
      <vt:lpstr>Основные симптомы в зависимости от времени употребления «Спайсов»:</vt:lpstr>
      <vt:lpstr>Признаки  при употреблении «Спайсов» и солей </vt:lpstr>
      <vt:lpstr>Последствия употребления «Спайсов» раскрываются, от стадии к стадии. </vt:lpstr>
      <vt:lpstr> Воздействие «Спайсов» на организм человека</vt:lpstr>
      <vt:lpstr>Противоправные действия людей  по действием «Спайса»</vt:lpstr>
      <vt:lpstr>Ответственность за хранение и сбыт курительных смесей «СПАЙС» </vt:lpstr>
      <vt:lpstr>Ответственность за хранение и сбыт курительных смесей «СПАЙС»</vt:lpstr>
      <vt:lpstr>Ответственность за хранение и сбыт курительных смесей «СПАЙС»</vt:lpstr>
      <vt:lpstr>Ответственность за хранение и сбыт курительных смесей «СПАЙС»</vt:lpstr>
      <vt:lpstr>Ответственность за хранение и сбыт курительных смесей «СПАЙС»</vt:lpstr>
      <vt:lpstr>Использованная информация  с сайтов</vt:lpstr>
      <vt:lpstr>Благодарю за  внимание!</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Осторожно спайс </dc:title>
  <dc:creator>1</dc:creator>
  <cp:lastModifiedBy>Admin</cp:lastModifiedBy>
  <cp:revision>117</cp:revision>
  <dcterms:created xsi:type="dcterms:W3CDTF">2014-10-07T13:43:07Z</dcterms:created>
  <dcterms:modified xsi:type="dcterms:W3CDTF">2014-10-27T09:01:48Z</dcterms:modified>
</cp:coreProperties>
</file>