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C3D8F-AD7F-4C20-A340-EF9DD27A6833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2E3A3-4679-4D59-862B-AF6E859B2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46971-D952-4F97-88A1-11DFBD90C076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300C-F45B-41B7-8B06-FB95B1DFB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56CA7-6CB0-417A-B56A-2F663DEFC564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EE009-DF93-4440-975A-9AC35F10E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4BBA8-095A-441C-99FF-7F06497574CD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CADE-E65A-4E4D-BDB7-F441BC9E4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7E24B-80B4-4813-93E6-2430CC005A94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C857-BEFF-4358-8CF7-5CB5C6317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362FD-7E5F-4CB0-97DF-AEB12B11378F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A3BD4-0AFB-4E25-A4BE-7591002A53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05DE-AFB5-4254-AAF7-F77144975BEE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3B96-2909-4E48-B3C9-C08FAD2C4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05F2D-C264-416E-A692-1F6201AFCAC0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ADB16-7DCF-4A06-8B27-D57FB936F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48EF8-7DEC-455B-89F5-BC1BE98494EA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CE8F4-D776-4C46-9674-C163FA01F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D667B-A26F-4937-8749-866EBDC5ECF4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91F3-7A94-4F54-A079-6C28B885B8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1CCCA-E4A1-461D-9156-63581D1A1BFE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2E1BA-293F-4C2D-AACE-293B4303E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4CF592-65D2-45A1-872C-0741C41A9C59}" type="datetimeFigureOut">
              <a:rPr lang="ru-RU"/>
              <a:pPr>
                <a:defRPr/>
              </a:pPr>
              <a:t>19.03.2012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549A19-CF65-4373-A42C-BDF25DD6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ra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translate.googleusercontent.com/translate_c?hl=ru&amp;prev=/search?q=rikilt&amp;hl=ru&amp;newwindow=1&amp;biw=1680&amp;bih=846&amp;prmd=imvns&amp;rurl=translate.google.ru&amp;sl=en&amp;u=http://www.qsaffe.eu/&amp;usg=ALkJrhiZd8P5EU91-3z4BkdX4WKkp-agwg" TargetMode="External"/><Relationship Id="rId3" Type="http://schemas.openxmlformats.org/officeDocument/2006/relationships/hyperlink" Target="http://translate.googleusercontent.com/translate_c?hl=ru&amp;prev=/search?q=rikilt&amp;hl=ru&amp;newwindow=1&amp;biw=1680&amp;bih=846&amp;prmd=imvns&amp;rurl=translate.google.ru&amp;sl=en&amp;u=http://www.moniqa.org/&amp;usg=ALkJrhg3PITwHgIh_h_1Ap4n8Lfq84goGg" TargetMode="External"/><Relationship Id="rId7" Type="http://schemas.openxmlformats.org/officeDocument/2006/relationships/hyperlink" Target="http://translate.googleusercontent.com/translate_c?hl=ru&amp;prev=/search?q=rikilt&amp;hl=ru&amp;newwindow=1&amp;biw=1680&amp;bih=846&amp;prmd=imvns&amp;rurl=translate.google.ru&amp;sl=en&amp;u=http://www.q-porkchains.org/&amp;usg=ALkJrhirByyJkTQP92-lguMnHu2sirD2FA" TargetMode="External"/><Relationship Id="rId2" Type="http://schemas.openxmlformats.org/officeDocument/2006/relationships/hyperlink" Target="http://translate.googleusercontent.com/translate_c?hl=ru&amp;prev=/search?q=rikilt&amp;hl=ru&amp;newwindow=1&amp;biw=1680&amp;bih=846&amp;prmd=imvns&amp;rurl=translate.google.ru&amp;sl=en&amp;u=http://www.conffidence.eu/&amp;usg=ALkJrhhRbrSVHl660vXfsBry4Fifij_oY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anslate.googleusercontent.com/translate_c?hl=ru&amp;prev=/search?q=rikilt&amp;hl=ru&amp;newwindow=1&amp;biw=1680&amp;bih=846&amp;prmd=imvns&amp;rurl=translate.google.ru&amp;sl=en&amp;u=http://www.projectpegasus.eu/UK/&amp;usg=ALkJrhhchqfpiKUgdegPA67GsShm42AF9w" TargetMode="External"/><Relationship Id="rId5" Type="http://schemas.openxmlformats.org/officeDocument/2006/relationships/hyperlink" Target="http://translate.googleusercontent.com/translate_c?hl=ru&amp;prev=/search?q=rikilt&amp;hl=ru&amp;newwindow=1&amp;biw=1680&amp;bih=846&amp;prmd=imvns&amp;rurl=translate.google.ru&amp;sl=en&amp;u=http://www.nanolyse.eu/default.aspx&amp;usg=ALkJrhguTSZfkhC8WbTw2xBZS3RkeMI0dg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translate.googleusercontent.com/translate_c?hl=ru&amp;prev=/search?q=rikilt&amp;hl=ru&amp;newwindow=1&amp;biw=1680&amp;bih=846&amp;prmd=imvns&amp;rurl=translate.google.ru&amp;sl=en&amp;u=http://www.mycored.eu/&amp;usg=ALkJrhhyP8c-sNYVnCzg4EzKsoJk0QosPg" TargetMode="External"/><Relationship Id="rId9" Type="http://schemas.openxmlformats.org/officeDocument/2006/relationships/hyperlink" Target="http://translate.googleusercontent.com/translate_c?hl=ru&amp;prev=/search?q=rikilt&amp;hl=ru&amp;newwindow=1&amp;biw=1680&amp;bih=846&amp;prmd=imvns&amp;rurl=translate.google.ru&amp;sl=en&amp;u=http://www.rikilt.wur.nl/UK/research/Projects/EU+projects/Output+SIMBAGFEED/&amp;usg=ALkJrhi0Vqk1VI7x2-agrvv6_uKxtq_sNQ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ordis.europa.eu/fp7/kbbe/home_en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ic.vsu.ru/ru/fp7/get_support" TargetMode="External"/><Relationship Id="rId3" Type="http://schemas.openxmlformats.org/officeDocument/2006/relationships/hyperlink" Target="http://www.ric.vsu.ru/ru/fp7/special_programmes" TargetMode="External"/><Relationship Id="rId7" Type="http://schemas.openxmlformats.org/officeDocument/2006/relationships/hyperlink" Target="http://www.ric.vsu.ru/ru/fp7/work_programmes" TargetMode="External"/><Relationship Id="rId2" Type="http://schemas.openxmlformats.org/officeDocument/2006/relationships/hyperlink" Target="http://www.ric.vsu.ru/ru/fp7/general_inform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c.vsu.ru/ru/fp7/open_calls" TargetMode="External"/><Relationship Id="rId5" Type="http://schemas.openxmlformats.org/officeDocument/2006/relationships/hyperlink" Target="http://www.ric.vsu.ru/ru/fp7/paticipate" TargetMode="External"/><Relationship Id="rId10" Type="http://schemas.openxmlformats.org/officeDocument/2006/relationships/hyperlink" Target="http://www.ric.vsu.ru/ru/fp7/poleznye_ssylki" TargetMode="External"/><Relationship Id="rId4" Type="http://schemas.openxmlformats.org/officeDocument/2006/relationships/hyperlink" Target="http://www.ric.vsu.ru/ru/fp7/budget" TargetMode="External"/><Relationship Id="rId9" Type="http://schemas.openxmlformats.org/officeDocument/2006/relationships/hyperlink" Target="http://www.ric.vsu.ru/ru/fp7/find_project_partners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885014" cy="450059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Седьмая рамочная программа Европейского Союза по научно-технологическому развитию на 2007-2013 гг. (7РП)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857750"/>
            <a:ext cx="7854950" cy="1214438"/>
          </a:xfrm>
        </p:spPr>
        <p:txBody>
          <a:bodyPr/>
          <a:lstStyle/>
          <a:p>
            <a:pPr marR="0"/>
            <a:r>
              <a:rPr lang="ru-RU" smtClean="0"/>
              <a:t>   </a:t>
            </a:r>
          </a:p>
        </p:txBody>
      </p:sp>
      <p:pic>
        <p:nvPicPr>
          <p:cNvPr id="13315" name="Picture 2" descr="C:\Users\Лена\Pictures\b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4675188"/>
            <a:ext cx="2738437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C:\Users\Лена\Pictures\icttar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4643438"/>
            <a:ext cx="2597150" cy="190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9286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/>
              <a:t>Контакты ученых </a:t>
            </a:r>
            <a:br>
              <a:rPr lang="ru-RU" sz="3600" b="1" dirty="0" smtClean="0"/>
            </a:br>
            <a:r>
              <a:rPr lang="ru-RU" sz="3600" b="1" dirty="0" smtClean="0"/>
              <a:t>с актуальными для нас тематиками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в результате работы на 4 Форуме</a:t>
            </a:r>
            <a:endParaRPr lang="ru-RU" sz="36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00063" y="1000125"/>
          <a:ext cx="8258175" cy="5676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42"/>
                <a:gridCol w="1242156"/>
                <a:gridCol w="1143008"/>
                <a:gridCol w="2000264"/>
                <a:gridCol w="361473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ФИО ученого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Страна, город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  <a:cs typeface="Times New Roman"/>
                        </a:rPr>
                        <a:t>Организация/ВУЗ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Тема, научные интересы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Др., проф. Ольга Смолянинова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Россия, Красноярск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Сибирский Федеральный Университет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Электронное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портфолио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как средство профессионально-личностного развития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Д.с-х.н. Баграт </a:t>
                      </a: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Mezhunts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Армения, Ереван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Национальная научная академия, декан факультета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биоэнергии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и качества кормов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Кормовые ресурсы Армении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; Молочный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скот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Кристиан Вольф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Германия, Кельн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У-т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прикладных наук, Кельн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Биогаз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: оптимизация процесса, компьютерные системы, платы, установки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latin typeface="Times New Roman"/>
                          <a:ea typeface="Calibri"/>
                          <a:cs typeface="Times New Roman"/>
                        </a:rPr>
                        <a:t>Laurent </a:t>
                      </a:r>
                      <a:r>
                        <a:rPr lang="de-DE" sz="1100" dirty="0" err="1" smtClean="0">
                          <a:latin typeface="Times New Roman"/>
                          <a:ea typeface="Calibri"/>
                          <a:cs typeface="Times New Roman"/>
                        </a:rPr>
                        <a:t>Lecoeur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Бельгия, </a:t>
                      </a: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Gent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Bio Base Pilot Plant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latin typeface="Times New Roman"/>
                          <a:ea typeface="Calibri"/>
                          <a:cs typeface="Times New Roman"/>
                        </a:rPr>
                        <a:t>Bioeconomy</a:t>
                      </a:r>
                      <a:r>
                        <a:rPr lang="en-US" sz="1100" dirty="0"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Устойчивая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биоэкономика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биоэкономия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413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G.A. (Gijs) Kleter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Голландия,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Вагениген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У-т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прикладных наук и различных исследовательских центров,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Биоанализ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, токсикология; Оценка безопасности биотехнологий; Здоровое питание и среда обитания; Исследования в сфере безопасности пищевых продуктов, кормов, подлинности продуктов, их переработки, генетически модифицированные организмы; Оценка безопасности биотехнологий. Здоровое питание и среда обитания.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Ищет с/</a:t>
                      </a:r>
                      <a:r>
                        <a:rPr lang="ru-RU" sz="1100" b="1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 производителей!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87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Д.с-х.н., проф. Татьяна Ивановна Аникиенко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Россия, Красноярск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Сибирский Федеральный Университет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www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sfu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kras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ru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Специалист стандартизации.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Кормление коров; топинамбур в кормлении; молочная продукция; весь процесс от выращивания-кормления-производства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54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7.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Ольга Бабич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Кемерово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КемТИПП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Производство продукции животноводства; кормление с/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животных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8.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Izabela Maciejowska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Польша, Познань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Ин-т натуральных волокон и медицинских растений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Обмен партнерами в промышленных и академических кругах в сфере текстиля, композитов, сельского хозяйства и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фармокологии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3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Calibri"/>
                          <a:cs typeface="Times New Roman"/>
                        </a:rPr>
                        <a:t>9.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Люк Беллье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Франция,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Виллемандер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latin typeface="Times New Roman"/>
                          <a:ea typeface="Calibri"/>
                          <a:cs typeface="Times New Roman"/>
                        </a:rPr>
                        <a:t>Sofraser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Резонансные технологии в жидких и пастообразных продуктах питания: продукты питания и напитки и применение биотехнологий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428750"/>
          </a:xfrm>
        </p:spPr>
        <p:txBody>
          <a:bodyPr>
            <a:normAutofit/>
          </a:bodyPr>
          <a:lstStyle/>
          <a:p>
            <a:r>
              <a:rPr lang="ru-RU" sz="49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4900" smtClean="0"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ea typeface="Calibri" pitchFamily="34" charset="0"/>
                <a:cs typeface="Times New Roman" pitchFamily="18" charset="0"/>
              </a:rPr>
              <a:t>Руководитель проекта в СФУ — проф., д.п.н., зав. кафедрой информационных технологий образования, </a:t>
            </a:r>
            <a:br>
              <a:rPr lang="ru-RU" sz="2400" smtClean="0"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ea typeface="Calibri" pitchFamily="34" charset="0"/>
                <a:cs typeface="Times New Roman" pitchFamily="18" charset="0"/>
              </a:rPr>
              <a:t>директор Института педагогики, психологии и </a:t>
            </a:r>
            <a:br>
              <a:rPr lang="ru-RU" sz="2400" smtClean="0">
                <a:ea typeface="Calibri" pitchFamily="34" charset="0"/>
                <a:cs typeface="Times New Roman" pitchFamily="18" charset="0"/>
              </a:rPr>
            </a:br>
            <a:r>
              <a:rPr lang="ru-RU" sz="2400" smtClean="0">
                <a:ea typeface="Calibri" pitchFamily="34" charset="0"/>
                <a:cs typeface="Times New Roman" pitchFamily="18" charset="0"/>
              </a:rPr>
              <a:t>социологии СФУ </a:t>
            </a:r>
            <a:r>
              <a:rPr lang="ru-RU" sz="2400" b="1" smtClean="0">
                <a:ea typeface="Calibri" pitchFamily="34" charset="0"/>
                <a:cs typeface="Times New Roman" pitchFamily="18" charset="0"/>
              </a:rPr>
              <a:t>Ольга Смолянинова</a:t>
            </a:r>
            <a:endParaRPr lang="ru-RU" sz="240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2214563"/>
            <a:ext cx="8229600" cy="4110037"/>
          </a:xfrm>
        </p:spPr>
        <p:txBody>
          <a:bodyPr>
            <a:normAutofit fontScale="77500" lnSpcReduction="20000"/>
          </a:bodyPr>
          <a:lstStyle/>
          <a:p>
            <a:pPr marL="0" indent="2651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Проект «Электронный </a:t>
            </a:r>
            <a:r>
              <a:rPr lang="ru-RU" dirty="0" err="1" smtClean="0"/>
              <a:t>портфолио</a:t>
            </a:r>
            <a:r>
              <a:rPr lang="ru-RU" dirty="0" smtClean="0"/>
              <a:t> как средство </a:t>
            </a:r>
            <a:r>
              <a:rPr lang="ru-RU" dirty="0" err="1" smtClean="0"/>
              <a:t>профес</a:t>
            </a:r>
            <a:endParaRPr lang="ru-RU" dirty="0" smtClean="0"/>
          </a:p>
          <a:p>
            <a:pPr marL="0" indent="2651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err="1" smtClean="0"/>
              <a:t>сионально-личностного</a:t>
            </a:r>
            <a:r>
              <a:rPr lang="ru-RU" dirty="0" smtClean="0"/>
              <a:t> развития» стал победителем конкурса </a:t>
            </a:r>
            <a:r>
              <a:rPr lang="ru-RU" dirty="0" err="1" smtClean="0">
                <a:hlinkClick r:id="rId2"/>
              </a:rPr>
              <a:t>ERA.Net</a:t>
            </a:r>
            <a:r>
              <a:rPr lang="ru-RU" dirty="0" smtClean="0"/>
              <a:t>, объявленного в рамках 7-й РП ЕС. Европейское признание и финансовая поддержка Евросоюза — результат трёхлетней работы ученых СФУ и их зарубежных коллег.</a:t>
            </a:r>
          </a:p>
          <a:p>
            <a:pPr marL="0" indent="2651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Среди 260 заявок конкурса заявка, представленная СФУ от </a:t>
            </a:r>
            <a:r>
              <a:rPr lang="ru-RU" dirty="0" err="1" smtClean="0"/>
              <a:t>евроконсорциума</a:t>
            </a:r>
            <a:r>
              <a:rPr lang="ru-RU" dirty="0" smtClean="0"/>
              <a:t>, была признана лучшей в области социально-гуманитарных наук.</a:t>
            </a:r>
          </a:p>
          <a:p>
            <a:pPr marL="0" indent="2651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err="1" smtClean="0"/>
              <a:t>Е-портфолио</a:t>
            </a:r>
            <a:r>
              <a:rPr lang="ru-RU" dirty="0" smtClean="0"/>
              <a:t> — это электронная идентификация человека, наиболее полно раскрывающая профессионально-личностное развитие. Электронная оболочка </a:t>
            </a:r>
            <a:r>
              <a:rPr lang="ru-RU" dirty="0" err="1" smtClean="0"/>
              <a:t>портфолио</a:t>
            </a:r>
            <a:r>
              <a:rPr lang="ru-RU" dirty="0" smtClean="0"/>
              <a:t> ноу-хау университета.</a:t>
            </a:r>
          </a:p>
          <a:p>
            <a:pPr marL="0" indent="265113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В консорциум участников проекта, кроме Сибирского федерального университета вошли Университет Генриха Гейне (Дюссельдорф, Германия), Таллиннский университет (Эстония), Университет </a:t>
            </a:r>
            <a:r>
              <a:rPr lang="ru-RU" dirty="0" err="1" smtClean="0"/>
              <a:t>Лорейн</a:t>
            </a:r>
            <a:r>
              <a:rPr lang="ru-RU" dirty="0" smtClean="0"/>
              <a:t> (Франция).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3555" name="Рисунок 3" descr="IMG_414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571500"/>
            <a:ext cx="19827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785812"/>
          </a:xfrm>
        </p:spPr>
        <p:txBody>
          <a:bodyPr/>
          <a:lstStyle/>
          <a:p>
            <a:r>
              <a:rPr lang="ru-RU" sz="2400" smtClean="0"/>
              <a:t>Заведующий лабораторией биоэнергетики Центра эколого-ноосферных исследований НАН РА, д.с-х.н. </a:t>
            </a:r>
            <a:r>
              <a:rPr lang="ru-RU" sz="2400" b="1" smtClean="0"/>
              <a:t>Баграт Межунц</a:t>
            </a:r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5357813"/>
          </a:xfrm>
        </p:spPr>
        <p:txBody>
          <a:bodyPr/>
          <a:lstStyle/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Занимается исследованием кормовых ресурсов Армении.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Проводится оценка и картирование уровня продуктивности,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энергопотенциала и химического состава пастбищ и сенокосов,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Выявляется наличие тяжелых металлов в почвах,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Определяется питательная и энергетическая ценность кормовых растений,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Рассматриваются возможности оптимизации кормовых угодий и повышения качества производимых кормов и продуктов животноводства.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Исследования, проводимые лабораторией биоэнергетики Центра эколого-ноосферных исследований НАН РА, получают поддержку крупных международных организаций. Лаборатория является участником проекта FР-6 и получает финансовую поддержку Фонда Марии Кюри.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В соответствии с решением Евросоюза эта программа исследует кормовые ресурсы и разрабатывает современные технологии животноводства, занимается составлением кормовых рационов скота.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Основная цель этой программы - переход к органическому животноводству. </a:t>
            </a:r>
          </a:p>
          <a:p>
            <a:pPr marL="0" indent="269875">
              <a:buFont typeface="Wingdings 2" pitchFamily="18" charset="2"/>
              <a:buNone/>
            </a:pPr>
            <a:r>
              <a:rPr lang="ru-RU" sz="1600" smtClean="0"/>
              <a:t>Лаборатория получала гранты НАТО и CRDF. Сотрудники лаборатории готовы оказать реальную помощь хозяйствующим субъектам, предложить конкретные рекомендации по эффективному использованию природных кормовых ресурсов, восстановлению сбалансированного рациона скота и получению конкурентоспособных продуктов животноводства.</a:t>
            </a:r>
          </a:p>
        </p:txBody>
      </p:sp>
      <p:pic>
        <p:nvPicPr>
          <p:cNvPr id="24579" name="Рисунок 3" descr="IMG_41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143000"/>
            <a:ext cx="17986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457200" y="357188"/>
            <a:ext cx="8229600" cy="571500"/>
          </a:xfrm>
        </p:spPr>
        <p:txBody>
          <a:bodyPr/>
          <a:lstStyle/>
          <a:p>
            <a:r>
              <a:rPr lang="ru-RU" sz="4000" smtClean="0"/>
              <a:t>Кристиан Вольф</a:t>
            </a: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>
          <a:xfrm>
            <a:off x="457200" y="928688"/>
            <a:ext cx="8229600" cy="5715000"/>
          </a:xfrm>
        </p:spPr>
        <p:txBody>
          <a:bodyPr/>
          <a:lstStyle/>
          <a:p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Дипломная работа по моделированию и оптимизации сельскохозяйственных </a:t>
            </a:r>
          </a:p>
          <a:p>
            <a:pPr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биогазовых установок.</a:t>
            </a:r>
          </a:p>
          <a:p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участвует в двух исследовательских проектах Probig (Оптимальный процесс управления биогазовыми установками с  использованием интеллектуальных, адаптивных систем управления) и Mobio (Моделирование процессов оптимизации биогазовых установок).</a:t>
            </a:r>
            <a:b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Проект на кандидатскую степень – «Моделирование, оптимизация и контроль биогазовых установок».</a:t>
            </a:r>
          </a:p>
          <a:p>
            <a:r>
              <a:rPr lang="ru-RU" sz="1600" smtClean="0">
                <a:ea typeface="Calibri" pitchFamily="34" charset="0"/>
                <a:cs typeface="Times New Roman" pitchFamily="18" charset="0"/>
              </a:rPr>
              <a:t>Представленные направления исследований:</a:t>
            </a:r>
            <a:br>
              <a:rPr lang="ru-RU" sz="1600" smtClean="0"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ea typeface="Calibri" pitchFamily="34" charset="0"/>
                <a:cs typeface="Times New Roman" pitchFamily="18" charset="0"/>
              </a:rPr>
              <a:t>• Сельскохозяйственные и промышленные биогазовые установки</a:t>
            </a:r>
          </a:p>
          <a:p>
            <a:pPr>
              <a:buFont typeface="Wingdings 2" pitchFamily="18" charset="2"/>
              <a:buNone/>
            </a:pPr>
            <a:r>
              <a:rPr lang="ru-RU" sz="1600" smtClean="0">
                <a:ea typeface="Calibri" pitchFamily="34" charset="0"/>
                <a:cs typeface="Times New Roman" pitchFamily="18" charset="0"/>
              </a:rPr>
              <a:t>      • Преобразование отходов в энергию в промышленном масштабе</a:t>
            </a:r>
            <a:br>
              <a:rPr lang="ru-RU" sz="1600" smtClean="0"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ea typeface="Calibri" pitchFamily="34" charset="0"/>
                <a:cs typeface="Times New Roman" pitchFamily="18" charset="0"/>
              </a:rPr>
              <a:t>• Оптимизация, динамическое моделирование процесса</a:t>
            </a:r>
            <a:br>
              <a:rPr lang="ru-RU" sz="1600" smtClean="0"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ea typeface="Calibri" pitchFamily="34" charset="0"/>
                <a:cs typeface="Times New Roman" pitchFamily="18" charset="0"/>
              </a:rPr>
              <a:t>• Контроль затрат и стабильности путем применения метода вычислительного интеллекта</a:t>
            </a:r>
            <a:br>
              <a:rPr lang="ru-RU" sz="1600" smtClean="0"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ea typeface="Calibri" pitchFamily="34" charset="0"/>
                <a:cs typeface="Times New Roman" pitchFamily="18" charset="0"/>
              </a:rPr>
              <a:t>• Увеличение производства биогаза</a:t>
            </a:r>
            <a:br>
              <a:rPr lang="ru-RU" sz="1600" smtClean="0"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ea typeface="Calibri" pitchFamily="34" charset="0"/>
                <a:cs typeface="Times New Roman" pitchFamily="18" charset="0"/>
              </a:rPr>
              <a:t>• Сведение к минимуму потребления энергии</a:t>
            </a:r>
            <a:br>
              <a:rPr lang="ru-RU" sz="1600" smtClean="0"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ea typeface="Calibri" pitchFamily="34" charset="0"/>
                <a:cs typeface="Times New Roman" pitchFamily="18" charset="0"/>
              </a:rPr>
              <a:t>• Полностью автоматизированный анализ данных</a:t>
            </a:r>
          </a:p>
          <a:p>
            <a:pPr algn="ctr">
              <a:buFont typeface="Wingdings 2" pitchFamily="18" charset="2"/>
              <a:buNone/>
            </a:pPr>
            <a:endParaRPr lang="ru-RU" sz="1600" b="1" smtClean="0">
              <a:ea typeface="Calibri" pitchFamily="34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600" b="1" smtClean="0">
                <a:ea typeface="Calibri" pitchFamily="34" charset="0"/>
                <a:cs typeface="Times New Roman" pitchFamily="18" charset="0"/>
              </a:rPr>
              <a:t>Ищет партнеров: </a:t>
            </a:r>
          </a:p>
          <a:p>
            <a:r>
              <a:rPr lang="ru-RU" sz="1600" smtClean="0">
                <a:ea typeface="Calibri" pitchFamily="34" charset="0"/>
                <a:cs typeface="Times New Roman" pitchFamily="18" charset="0"/>
              </a:rPr>
              <a:t>Компании, которые создают и / или эксплуатации биогазовые установки</a:t>
            </a:r>
          </a:p>
          <a:p>
            <a:r>
              <a:rPr lang="ru-RU" sz="1600" smtClean="0">
                <a:ea typeface="Calibri" pitchFamily="34" charset="0"/>
                <a:cs typeface="Times New Roman" pitchFamily="18" charset="0"/>
              </a:rPr>
              <a:t>Университеты и исследовательские институты, которые заинтересованы в научном сотрудничестве </a:t>
            </a:r>
            <a:r>
              <a:rPr lang="ru-RU" sz="140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smtClean="0">
                <a:ea typeface="Calibri" pitchFamily="34" charset="0"/>
                <a:cs typeface="Times New Roman" pitchFamily="18" charset="0"/>
              </a:rPr>
            </a:br>
            <a:r>
              <a:rPr lang="ru-RU" sz="140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smtClean="0">
                <a:ea typeface="Calibri" pitchFamily="34" charset="0"/>
                <a:cs typeface="Times New Roman" pitchFamily="18" charset="0"/>
              </a:rPr>
            </a:br>
            <a:endParaRPr lang="ru-RU" sz="14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5603" name="Рисунок 4" descr="IMG_41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285750"/>
            <a:ext cx="1771650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r>
              <a:rPr lang="de-DE" sz="4000" smtClean="0"/>
              <a:t>Laurent Lecoeur, Muriel Dewilde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10162"/>
          </a:xfrm>
        </p:spPr>
        <p:txBody>
          <a:bodyPr>
            <a:normAutofit fontScale="700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dirty="0" smtClean="0"/>
              <a:t>The Bio Base Europe Pilot Plant </a:t>
            </a:r>
            <a:r>
              <a:rPr lang="ru-RU" dirty="0" smtClean="0"/>
              <a:t>представляет собой гибкий и экспериментальный завод.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Цель: сократить критический разрыв между научными разработками и применениями в производстве новых </a:t>
            </a:r>
            <a:r>
              <a:rPr lang="ru-RU" dirty="0" err="1" smtClean="0"/>
              <a:t>биотехнологических</a:t>
            </a:r>
            <a:r>
              <a:rPr lang="ru-RU" dirty="0" smtClean="0"/>
              <a:t> процессов.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Позволяет оценить фактические эксплуатационные расходы, достоинства и недостатки новых </a:t>
            </a:r>
            <a:r>
              <a:rPr lang="ru-RU" dirty="0" err="1" smtClean="0"/>
              <a:t>биотехнологических</a:t>
            </a:r>
            <a:r>
              <a:rPr lang="ru-RU" dirty="0" smtClean="0"/>
              <a:t> процессов.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</a:t>
            </a:r>
            <a:r>
              <a:rPr lang="en-US" dirty="0" smtClean="0"/>
              <a:t>ne-stop-shop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осуществляет комплексное производство от биомассы до конечного </a:t>
            </a:r>
            <a:r>
              <a:rPr lang="ru-RU" dirty="0" err="1" smtClean="0"/>
              <a:t>биопродукта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Технологии преобразования сельскохозяйственных отходов и непродовольственных культур (пшеничная солома, кукурузные початки, щепы, </a:t>
            </a:r>
            <a:r>
              <a:rPr lang="ru-RU" dirty="0" err="1" smtClean="0"/>
              <a:t>ятрофы</a:t>
            </a:r>
            <a:r>
              <a:rPr lang="ru-RU" dirty="0" smtClean="0"/>
              <a:t>, водоросли) в </a:t>
            </a:r>
            <a:r>
              <a:rPr lang="ru-RU" dirty="0" err="1" smtClean="0"/>
              <a:t>биотопливо</a:t>
            </a:r>
            <a:r>
              <a:rPr lang="ru-RU" dirty="0" smtClean="0"/>
              <a:t>, </a:t>
            </a:r>
            <a:r>
              <a:rPr lang="ru-RU" dirty="0" err="1" smtClean="0"/>
              <a:t>биопластик</a:t>
            </a:r>
            <a:r>
              <a:rPr lang="ru-RU" dirty="0" smtClean="0"/>
              <a:t> и другие </a:t>
            </a:r>
            <a:r>
              <a:rPr lang="ru-RU" dirty="0" err="1" smtClean="0"/>
              <a:t>биопродукты</a:t>
            </a:r>
            <a:r>
              <a:rPr lang="ru-RU" dirty="0" smtClean="0"/>
              <a:t>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Пример «открытых инноваций» - доступен для компаний и исследовательских институтов всего мира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Имеет 3 технических станции с современным оборудованием и широким спектром технологий: </a:t>
            </a:r>
            <a:r>
              <a:rPr lang="ru-RU" dirty="0" err="1" smtClean="0"/>
              <a:t>биореакторы</a:t>
            </a:r>
            <a:r>
              <a:rPr lang="ru-RU" dirty="0" smtClean="0"/>
              <a:t> для брожения и </a:t>
            </a:r>
            <a:r>
              <a:rPr lang="ru-RU" dirty="0" err="1" smtClean="0"/>
              <a:t>биокатализа</a:t>
            </a:r>
            <a:r>
              <a:rPr lang="ru-RU" dirty="0" smtClean="0"/>
              <a:t>, химические реакторы, технологии фракционирования растений и предварительной обработки биомассы, оборудование для выпаривания, кристаллизации, </a:t>
            </a:r>
            <a:r>
              <a:rPr lang="ru-RU" dirty="0" err="1" smtClean="0"/>
              <a:t>электро-диализ</a:t>
            </a:r>
            <a:r>
              <a:rPr lang="ru-RU" dirty="0" smtClean="0"/>
              <a:t>, экстракция, мембранные процессы, ионный обмен, сушки и пр.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6627" name="Рисунок 3" descr="PP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0"/>
            <a:ext cx="19288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428625"/>
          </a:xfrm>
        </p:spPr>
        <p:txBody>
          <a:bodyPr/>
          <a:lstStyle/>
          <a:p>
            <a:r>
              <a:rPr lang="de-DE" sz="3200" b="1" smtClean="0"/>
              <a:t>G.A. (Gijs) Kleter</a:t>
            </a:r>
            <a:endParaRPr lang="ru-RU" sz="3200" b="1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285750" y="500063"/>
            <a:ext cx="8401050" cy="6215062"/>
          </a:xfrm>
        </p:spPr>
        <p:txBody>
          <a:bodyPr/>
          <a:lstStyle/>
          <a:p>
            <a:pPr marL="0" indent="0"/>
            <a:r>
              <a:rPr lang="ru-RU" sz="1400" smtClean="0"/>
              <a:t>RIKILT - Институт безопасности пищевых продуктов, независимый НИИ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400" smtClean="0"/>
              <a:t>пищевых продуктов и ​​безопасности кормов. Большинство проектов институт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400" smtClean="0"/>
              <a:t>осуществляет для Министерства экономики, сельского хозяйства и инноваций.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400" smtClean="0"/>
              <a:t>Координатор нескольких проектов ЕС: </a:t>
            </a:r>
          </a:p>
          <a:p>
            <a:pPr marL="0" indent="0"/>
            <a:r>
              <a:rPr lang="ru-RU" sz="1400" smtClean="0"/>
              <a:t>1.</a:t>
            </a:r>
            <a:r>
              <a:rPr lang="en-GB" sz="1400" b="1" u="sng" smtClean="0">
                <a:hlinkClick r:id="rId2"/>
              </a:rPr>
              <a:t>CONFFIDENCE</a:t>
            </a:r>
            <a:r>
              <a:rPr lang="ru-RU" sz="1400" b="1" u="sng" smtClean="0"/>
              <a:t> </a:t>
            </a:r>
            <a:r>
              <a:rPr lang="ru-RU" sz="1400" smtClean="0"/>
              <a:t>Безопасность пищевых продуктов за счет быстрого и экономически эффективного тестирования  химических загрязнителей в пищевых цепях. </a:t>
            </a:r>
            <a:br>
              <a:rPr lang="ru-RU" sz="1400" smtClean="0"/>
            </a:br>
            <a:r>
              <a:rPr lang="ru-RU" sz="1400" smtClean="0"/>
              <a:t>2. </a:t>
            </a:r>
            <a:r>
              <a:rPr lang="en-GB" sz="1400" b="1" smtClean="0">
                <a:hlinkClick r:id="rId3"/>
              </a:rPr>
              <a:t>MONIQA</a:t>
            </a:r>
            <a:r>
              <a:rPr lang="ru-RU" sz="1400" smtClean="0"/>
              <a:t> При финансовой поддержке ЕС (33 организации из разных стран): производители продуктов питания, розничная торговля и регулирующие органы. Установление общих методов и стандартов пищевого анализа. </a:t>
            </a:r>
            <a:r>
              <a:rPr lang="ru-RU" sz="1400" i="1" smtClean="0"/>
              <a:t/>
            </a:r>
            <a:br>
              <a:rPr lang="ru-RU" sz="1400" i="1" smtClean="0"/>
            </a:br>
            <a:r>
              <a:rPr lang="ru-RU" sz="1400" smtClean="0"/>
              <a:t>3. </a:t>
            </a:r>
            <a:r>
              <a:rPr lang="en-GB" sz="1400" b="1" smtClean="0">
                <a:hlinkClick r:id="rId4"/>
              </a:rPr>
              <a:t>MYCORED</a:t>
            </a:r>
            <a:r>
              <a:rPr lang="ru-RU" sz="1400" smtClean="0"/>
              <a:t> Новые комплексные стратегии по всему миру для сокращения микотоксинов в пищевых продуктах и кормовых цепях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400" b="1" smtClean="0"/>
              <a:t>Финансируются в рамках 7 РП: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400" b="1" smtClean="0"/>
              <a:t>4. </a:t>
            </a:r>
            <a:r>
              <a:rPr lang="ru-RU" sz="1400" b="1" smtClean="0">
                <a:hlinkClick r:id="rId5"/>
              </a:rPr>
              <a:t>NANOLYSE</a:t>
            </a:r>
            <a:r>
              <a:rPr lang="ru-RU" sz="1400" b="1" smtClean="0"/>
              <a:t> Развитие проверенных методов и справочных материалов анализа инженерных нано-частиц (ЕПС) в пищевых продуктах и напитках. </a:t>
            </a:r>
            <a:br>
              <a:rPr lang="ru-RU" sz="1400" b="1" smtClean="0"/>
            </a:br>
            <a:r>
              <a:rPr lang="ru-RU" sz="1400" b="1" smtClean="0"/>
              <a:t>5. </a:t>
            </a:r>
            <a:r>
              <a:rPr lang="ru-RU" sz="1400" b="1" smtClean="0">
                <a:hlinkClick r:id="rId6"/>
              </a:rPr>
              <a:t>PEGASUS</a:t>
            </a:r>
            <a:r>
              <a:rPr lang="ru-RU" sz="1400" b="1" smtClean="0"/>
              <a:t>  направлен на обеспечение понимания общественного мнения, преимуществ и недостатков генетически модифицированных животных, домашнего скота, а также на этические и политические вопросы проблемы. Результат - рекомендации для европейских политиков, как подготовиться к возможным будущим сценариям, если компании захотят ввести пищу или лекарственные средства, полученные от этих животных на рынок ЕС. RIKILT вносит свой ​​вклад в научно-техническую часть проекта, включая разработку тематических исследований, в частности с точки зрения продовольственной безопасности. </a:t>
            </a:r>
            <a:r>
              <a:rPr lang="ru-RU" sz="1400" smtClean="0"/>
              <a:t/>
            </a:r>
            <a:br>
              <a:rPr lang="ru-RU" sz="1400" smtClean="0"/>
            </a:br>
            <a:r>
              <a:rPr lang="ru-RU" sz="1400" smtClean="0"/>
              <a:t>6. </a:t>
            </a:r>
            <a:r>
              <a:rPr lang="ru-RU" sz="1400" b="1" smtClean="0">
                <a:hlinkClick r:id="rId7"/>
              </a:rPr>
              <a:t>Q-Porkchains</a:t>
            </a:r>
            <a:r>
              <a:rPr lang="ru-RU" sz="1400" smtClean="0"/>
              <a:t> Цель в разработке высококачественных продуктов из свинины в устойчивых производственных системах с низким воздействием на окружающую среду. </a:t>
            </a:r>
            <a:r>
              <a:rPr lang="ru-RU" sz="1400" b="1" smtClean="0"/>
              <a:t/>
            </a:r>
            <a:br>
              <a:rPr lang="ru-RU" sz="1400" b="1" smtClean="0"/>
            </a:br>
            <a:r>
              <a:rPr lang="ru-RU" sz="1400" smtClean="0"/>
              <a:t>7. </a:t>
            </a:r>
            <a:r>
              <a:rPr lang="ru-RU" sz="1400" b="1" smtClean="0">
                <a:hlinkClick r:id="rId8"/>
              </a:rPr>
              <a:t>QSAFFE</a:t>
            </a:r>
            <a:r>
              <a:rPr lang="ru-RU" sz="1400" smtClean="0"/>
              <a:t> Воспитание здорового европейского животноводства, от предоставления качественных и безопасных кормов для этих животных. </a:t>
            </a:r>
          </a:p>
          <a:p>
            <a:pPr marL="0" indent="0">
              <a:buFont typeface="Wingdings 2" pitchFamily="18" charset="2"/>
              <a:buNone/>
            </a:pPr>
            <a:r>
              <a:rPr lang="ru-RU" sz="1400" smtClean="0"/>
              <a:t>9.</a:t>
            </a:r>
            <a:r>
              <a:rPr lang="ru-RU" sz="1400" i="1" smtClean="0"/>
              <a:t> </a:t>
            </a:r>
            <a:r>
              <a:rPr lang="ru-RU" sz="1400" b="1" smtClean="0">
                <a:hlinkClick r:id="rId9"/>
              </a:rPr>
              <a:t>SIMBAGFEED</a:t>
            </a:r>
            <a:r>
              <a:rPr lang="ru-RU" sz="1400" smtClean="0"/>
              <a:t> Скрининг и методы идентификации для официального контроля запрещенных антибиотиков и стимуляторов роста в кормах.</a:t>
            </a:r>
          </a:p>
        </p:txBody>
      </p:sp>
      <p:pic>
        <p:nvPicPr>
          <p:cNvPr id="27651" name="Рисунок 3" descr="IMG_4163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58000" y="142875"/>
            <a:ext cx="20716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42875" y="571500"/>
            <a:ext cx="8543925" cy="642938"/>
          </a:xfrm>
        </p:spPr>
        <p:txBody>
          <a:bodyPr/>
          <a:lstStyle/>
          <a:p>
            <a:r>
              <a:rPr lang="ru-RU" sz="3600" smtClean="0"/>
              <a:t>Д.с-х.н., проф. Татьяна Аникиенко</a:t>
            </a:r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Организация производства и продвижение на рынок натурального экстракта из топинамбура</a:t>
            </a:r>
          </a:p>
          <a:p>
            <a:r>
              <a:rPr lang="ru-RU" smtClean="0"/>
              <a:t>В настоящее время совместно с университетом Хоенхайма, Германия, разрабатывается план совместного исследования по международной стандартизации кормов в сельском хозяйстве (российский и немецкий передовой опыт), программа DAAD.</a:t>
            </a:r>
          </a:p>
        </p:txBody>
      </p:sp>
      <p:pic>
        <p:nvPicPr>
          <p:cNvPr id="28675" name="Рисунок 3" descr="IMG_416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85750"/>
            <a:ext cx="2125663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785813"/>
          </a:xfrm>
        </p:spPr>
        <p:txBody>
          <a:bodyPr/>
          <a:lstStyle/>
          <a:p>
            <a:r>
              <a:rPr lang="de-DE" sz="4000" smtClean="0"/>
              <a:t>Izabela Maciejowska</a:t>
            </a:r>
            <a:endParaRPr lang="ru-RU" sz="4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500687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Институт природных волокон и лекарственных растений является междисциплинарным исследовательским подразделением, имеющим международное значение. Занимается всесторонним рассмотрением сбора и обработки природного сырья, волокна и трав.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dirty="0" smtClean="0"/>
              <a:t>Институт проводит исследования в следующих областях:</a:t>
            </a:r>
            <a:br>
              <a:rPr lang="ru-RU" sz="5600" dirty="0" smtClean="0"/>
            </a:br>
            <a:r>
              <a:rPr lang="ru-RU" sz="5600" dirty="0" smtClean="0"/>
              <a:t>- Молекулярная биология;</a:t>
            </a:r>
            <a:br>
              <a:rPr lang="ru-RU" sz="5600" dirty="0" smtClean="0"/>
            </a:br>
            <a:r>
              <a:rPr lang="ru-RU" sz="5600" dirty="0" smtClean="0"/>
              <a:t>- Генная инженерия, биотехнология и агрономия;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5600" dirty="0" smtClean="0"/>
              <a:t>- Применение лигноцеллюлозного сырья;</a:t>
            </a:r>
            <a:br>
              <a:rPr lang="ru-RU" sz="5600" dirty="0" smtClean="0"/>
            </a:br>
            <a:r>
              <a:rPr lang="ru-RU" sz="5600" dirty="0" smtClean="0"/>
              <a:t>- Применение льна и семян конопли в фармацевтике, пищевой и косметической продукции;</a:t>
            </a:r>
            <a:br>
              <a:rPr lang="ru-RU" sz="5600" dirty="0" smtClean="0"/>
            </a:br>
            <a:r>
              <a:rPr lang="ru-RU" sz="5600" dirty="0" smtClean="0"/>
              <a:t>- Технология производства антипиренов, грибов, и инсектицидов, а также гербицидов для нужд промышленности;</a:t>
            </a:r>
            <a:br>
              <a:rPr lang="ru-RU" sz="5600" dirty="0" smtClean="0"/>
            </a:br>
            <a:r>
              <a:rPr lang="ru-RU" sz="5600" dirty="0" smtClean="0"/>
              <a:t/>
            </a:r>
            <a:br>
              <a:rPr lang="ru-RU" sz="5600" dirty="0" smtClean="0"/>
            </a:br>
            <a:r>
              <a:rPr lang="ru-RU" sz="5600" dirty="0" smtClean="0"/>
              <a:t>Институт осуществляет ряд национальных и международных исследовательских проектов в сфере сельского хозяйства, экологии, строительства, транспорта, продуктов питания, фармацевтики и медицины и </a:t>
            </a:r>
            <a:r>
              <a:rPr lang="ru-RU" sz="5600" dirty="0" err="1" smtClean="0"/>
              <a:t>т.д</a:t>
            </a:r>
            <a:r>
              <a:rPr lang="ru-RU" sz="5600" dirty="0" smtClean="0"/>
              <a:t>: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5600" b="1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b="1" dirty="0" smtClean="0"/>
              <a:t>«Новые биологически активные продукты питания</a:t>
            </a:r>
            <a:r>
              <a:rPr lang="ru-RU" sz="5600" dirty="0" smtClean="0"/>
              <a:t>»</a:t>
            </a:r>
            <a:r>
              <a:rPr lang="ru-RU" sz="5600" b="1" dirty="0" smtClean="0"/>
              <a:t/>
            </a:r>
            <a:br>
              <a:rPr lang="ru-RU" sz="5600" b="1" dirty="0" smtClean="0"/>
            </a:br>
            <a:r>
              <a:rPr lang="ru-RU" sz="5600" dirty="0" smtClean="0"/>
              <a:t>Проект направлен на развитие инновационных технологий для производства продуктов питания, чтобы снизить уровень заболеваемости, включая </a:t>
            </a:r>
            <a:r>
              <a:rPr lang="ru-RU" sz="5600" dirty="0" err="1" smtClean="0"/>
              <a:t>сердечно-сосудистые</a:t>
            </a:r>
            <a:r>
              <a:rPr lang="ru-RU" sz="5600" dirty="0" smtClean="0"/>
              <a:t> заболевания, ожирение, диабет и анемию.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5600" b="1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b="1" dirty="0" smtClean="0"/>
              <a:t>«</a:t>
            </a:r>
            <a:r>
              <a:rPr lang="ru-RU" sz="5600" b="1" dirty="0" err="1" smtClean="0"/>
              <a:t>ИТ-платформы</a:t>
            </a:r>
            <a:r>
              <a:rPr lang="ru-RU" sz="5600" b="1" dirty="0" smtClean="0"/>
              <a:t> базы данных для эффективного использования результатов научных исследований»</a:t>
            </a:r>
            <a:endParaRPr lang="ru-RU" sz="5600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5600" b="1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b="1" dirty="0" smtClean="0"/>
              <a:t>«Создание платформы многопланового сотрудничества в </a:t>
            </a:r>
            <a:r>
              <a:rPr lang="ru-RU" sz="5600" b="1" dirty="0" err="1" smtClean="0"/>
              <a:t>биотехнологической</a:t>
            </a:r>
            <a:r>
              <a:rPr lang="ru-RU" sz="5600" b="1" dirty="0" smtClean="0"/>
              <a:t> промышленности в Польше» Предметом проекта</a:t>
            </a:r>
            <a:r>
              <a:rPr lang="ru-RU" sz="5600" dirty="0" smtClean="0"/>
              <a:t> является развитие отношений сотрудничества и создания платформы для сотрудничества между предпринимателями из </a:t>
            </a:r>
            <a:r>
              <a:rPr lang="ru-RU" sz="5600" dirty="0" err="1" smtClean="0"/>
              <a:t>биотехнологической</a:t>
            </a:r>
            <a:r>
              <a:rPr lang="ru-RU" sz="5600" dirty="0" smtClean="0"/>
              <a:t> промышленности, местного самоуправления, отраслевых ассоциаций и научных исследований и разработок.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5600" b="1" dirty="0" smtClean="0"/>
              <a:t>«Разработка технологии производства и применения в пище экстракта лигнины из семян льна»</a:t>
            </a:r>
            <a:endParaRPr lang="ru-RU" sz="56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42938"/>
          </a:xfrm>
        </p:spPr>
        <p:txBody>
          <a:bodyPr/>
          <a:lstStyle/>
          <a:p>
            <a:r>
              <a:rPr lang="ru-RU" sz="3600" smtClean="0"/>
              <a:t>Люк Беллье, ген. директор Sofraser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5656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smtClean="0">
                <a:ea typeface="Calibri" pitchFamily="34" charset="0"/>
                <a:cs typeface="Times New Roman" pitchFamily="18" charset="0"/>
              </a:rPr>
              <a:t>Резонансные технологии в жидких и пастообразных продуктах питания: продукты питания и напитки, применение биотехнологий</a:t>
            </a:r>
          </a:p>
          <a:p>
            <a:pPr>
              <a:lnSpc>
                <a:spcPct val="80000"/>
              </a:lnSpc>
            </a:pPr>
            <a:endParaRPr lang="ru-RU" sz="24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smtClean="0">
                <a:ea typeface="Calibri" pitchFamily="34" charset="0"/>
                <a:cs typeface="Times New Roman" pitchFamily="18" charset="0"/>
              </a:rPr>
              <a:t>Оптимизация технологии жидкости с помощью высокочувствительного измерения вязкости </a:t>
            </a:r>
          </a:p>
          <a:p>
            <a:pPr>
              <a:lnSpc>
                <a:spcPct val="80000"/>
              </a:lnSpc>
            </a:pPr>
            <a:endParaRPr lang="ru-RU" sz="22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smtClean="0">
                <a:ea typeface="Calibri" pitchFamily="34" charset="0"/>
                <a:cs typeface="Times New Roman" pitchFamily="18" charset="0"/>
              </a:rPr>
              <a:t>Sofraser является изобретателем вискозиметра вибрационного типа, работающего на резонансной частоте. Вискозиметр запатентован в 1981 году и в настоящее время считается самым надежным в мире.</a:t>
            </a:r>
          </a:p>
          <a:p>
            <a:pPr>
              <a:lnSpc>
                <a:spcPct val="80000"/>
              </a:lnSpc>
            </a:pPr>
            <a:endParaRPr lang="ru-RU" sz="22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200" smtClean="0">
                <a:ea typeface="Calibri" pitchFamily="34" charset="0"/>
                <a:cs typeface="Times New Roman" pitchFamily="18" charset="0"/>
              </a:rPr>
              <a:t>Применение в пищевой промышленности</a:t>
            </a:r>
            <a:br>
              <a:rPr lang="ru-RU" sz="2200" smtClean="0">
                <a:ea typeface="Calibri" pitchFamily="34" charset="0"/>
                <a:cs typeface="Times New Roman" pitchFamily="18" charset="0"/>
              </a:rPr>
            </a:br>
            <a:endParaRPr lang="ru-RU" sz="2200" smtClean="0">
              <a:ea typeface="Calibri" pitchFamily="34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200" smtClean="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642938"/>
            <a:ext cx="1427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</a:t>
            </a:r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3600" smtClean="0"/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СПАСИБО ЗА ВНИМАНИЕ</a:t>
            </a:r>
          </a:p>
          <a:p>
            <a:pPr algn="ctr">
              <a:buFont typeface="Wingdings 2" pitchFamily="18" charset="2"/>
              <a:buNone/>
            </a:pPr>
            <a:endParaRPr lang="ru-RU" sz="3600" smtClean="0"/>
          </a:p>
          <a:p>
            <a:pPr algn="ctr">
              <a:buFont typeface="Wingdings 2" pitchFamily="18" charset="2"/>
              <a:buNone/>
            </a:pPr>
            <a:r>
              <a:rPr lang="ru-RU" sz="3600" smtClean="0"/>
              <a:t>УДАЧНОГО СОТРУДНИЧЕСТВА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785813"/>
            <a:ext cx="8229600" cy="10715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 		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</a:t>
            </a:r>
            <a:r>
              <a:rPr lang="ru-RU" sz="9600" dirty="0" smtClean="0"/>
              <a:t>? </a:t>
            </a:r>
            <a:r>
              <a:rPr lang="ru-RU" dirty="0" smtClean="0"/>
              <a:t>             </a:t>
            </a:r>
            <a:endParaRPr lang="ru-RU" dirty="0"/>
          </a:p>
        </p:txBody>
      </p:sp>
      <p:pic>
        <p:nvPicPr>
          <p:cNvPr id="14338" name="Содержимое 5" descr="FP7-log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86125" y="428625"/>
            <a:ext cx="1895475" cy="1366838"/>
          </a:xfrm>
        </p:spPr>
      </p:pic>
      <p:sp>
        <p:nvSpPr>
          <p:cNvPr id="14339" name="Прямоугольник 6"/>
          <p:cNvSpPr>
            <a:spLocks noChangeArrowheads="1"/>
          </p:cNvSpPr>
          <p:nvPr/>
        </p:nvSpPr>
        <p:spPr bwMode="auto">
          <a:xfrm>
            <a:off x="428625" y="1857375"/>
            <a:ext cx="821531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Одна из крупнейших в мире программ поддержки научных исследований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Бюджет 53,2 млрд. €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Финансирует консорциумы от 3 участников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Цель -  создание и развитие европейского научного пространства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Открыта для стран, не входящих в ЕС</a:t>
            </a:r>
          </a:p>
          <a:p>
            <a:pPr>
              <a:buFont typeface="Wingdings" pitchFamily="2" charset="2"/>
              <a:buChar char="ü"/>
            </a:pPr>
            <a:r>
              <a:rPr lang="ru-RU" sz="2400">
                <a:solidFill>
                  <a:srgbClr val="002060"/>
                </a:solidFill>
                <a:latin typeface="Constantia" pitchFamily="18" charset="0"/>
              </a:rPr>
              <a:t>Включает в себя четыре специальные программы: "Сотрудничество" (Cooperation), "Идеи" (Ideas), "Кадры" (People), "Возможности" (Capacities).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/>
              <a:t>Задачи 7РП:</a:t>
            </a:r>
            <a:endParaRPr lang="ru-RU" sz="6000" dirty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Развитие мобильности ученых;</a:t>
            </a:r>
          </a:p>
          <a:p>
            <a:r>
              <a:rPr lang="ru-RU" smtClean="0"/>
              <a:t>Создание и развитие эффективной инфраструктуры научных исследований и разработок;</a:t>
            </a:r>
          </a:p>
          <a:p>
            <a:r>
              <a:rPr lang="ru-RU" smtClean="0"/>
              <a:t>Координирование и согласование национальных политик в области науки и инноваций;</a:t>
            </a:r>
          </a:p>
          <a:p>
            <a:r>
              <a:rPr lang="ru-RU" smtClean="0"/>
              <a:t>Развитие и максимальное использование научного потенциала;</a:t>
            </a:r>
          </a:p>
          <a:p>
            <a:r>
              <a:rPr lang="ru-RU" smtClean="0"/>
              <a:t>Расширение международного научного сотрудничества.</a:t>
            </a:r>
          </a:p>
          <a:p>
            <a:endParaRPr lang="ru-RU" smtClean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Поддержка совместных исследований, осуществляемых научными коллективами ЕС и стран, не входящих в ЕС, в том числе России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Программа подразделяется на десять приоритетных тематических направлений, из них: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Продукты питания, сельское, рыбное хозяйство и биотехнологии (</a:t>
            </a:r>
            <a:r>
              <a:rPr lang="ru-RU" dirty="0" err="1" smtClean="0"/>
              <a:t>Food</a:t>
            </a:r>
            <a:r>
              <a:rPr lang="ru-RU" dirty="0" smtClean="0"/>
              <a:t>, </a:t>
            </a:r>
            <a:r>
              <a:rPr lang="ru-RU" dirty="0" err="1" smtClean="0"/>
              <a:t>Agriculture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Fisheries</a:t>
            </a:r>
            <a:r>
              <a:rPr lang="ru-RU" dirty="0" smtClean="0"/>
              <a:t>,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Biotechnology</a:t>
            </a:r>
            <a:r>
              <a:rPr lang="ru-RU" dirty="0" smtClean="0"/>
              <a:t> — KBBE);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Окружающая среда (включая изменение климата) (</a:t>
            </a:r>
            <a:r>
              <a:rPr lang="ru-RU" dirty="0" err="1" smtClean="0"/>
              <a:t>Environment</a:t>
            </a:r>
            <a:r>
              <a:rPr lang="ru-RU" dirty="0" smtClean="0"/>
              <a:t> (</a:t>
            </a:r>
            <a:r>
              <a:rPr lang="ru-RU" dirty="0" err="1" smtClean="0"/>
              <a:t>including</a:t>
            </a:r>
            <a:r>
              <a:rPr lang="ru-RU" dirty="0" smtClean="0"/>
              <a:t> </a:t>
            </a:r>
            <a:r>
              <a:rPr lang="ru-RU" dirty="0" err="1" smtClean="0"/>
              <a:t>climate</a:t>
            </a:r>
            <a:r>
              <a:rPr lang="ru-RU" dirty="0" smtClean="0"/>
              <a:t> </a:t>
            </a:r>
            <a:r>
              <a:rPr lang="ru-RU" dirty="0" err="1" smtClean="0"/>
              <a:t>change</a:t>
            </a:r>
            <a:r>
              <a:rPr lang="ru-RU" dirty="0" smtClean="0"/>
              <a:t>) — ENV);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Социально-экономические и гуманитарные науки (</a:t>
            </a:r>
            <a:r>
              <a:rPr lang="ru-RU" dirty="0" err="1" smtClean="0"/>
              <a:t>Socio-economic</a:t>
            </a:r>
            <a:r>
              <a:rPr lang="ru-RU" dirty="0" smtClean="0"/>
              <a:t> </a:t>
            </a:r>
            <a:r>
              <a:rPr lang="ru-RU" dirty="0" err="1" smtClean="0"/>
              <a:t>sciences</a:t>
            </a:r>
            <a:r>
              <a:rPr lang="ru-RU" dirty="0" smtClean="0"/>
              <a:t> </a:t>
            </a:r>
            <a:r>
              <a:rPr lang="ru-RU" dirty="0" err="1" smtClean="0"/>
              <a:t>and</a:t>
            </a:r>
            <a:r>
              <a:rPr lang="ru-RU" dirty="0" smtClean="0"/>
              <a:t> </a:t>
            </a:r>
            <a:r>
              <a:rPr lang="ru-RU" dirty="0" err="1" smtClean="0"/>
              <a:t>humanities</a:t>
            </a:r>
            <a:r>
              <a:rPr lang="ru-RU" dirty="0" smtClean="0"/>
              <a:t> — SSH)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16387" name="Рисунок 3" descr="http://www.ric.vsu.ru/UserFiles/Image/coopera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13" y="714375"/>
            <a:ext cx="342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8229600" cy="150018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5400" b="1" i="1" dirty="0" smtClean="0"/>
              <a:t/>
            </a:r>
            <a:br>
              <a:rPr lang="ru-RU" sz="5400" b="1" i="1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400" b="1" i="1" dirty="0" smtClean="0"/>
              <a:t>Продукты питания, сельское, рыбное хозяйство и биотехнологии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>
            <a:normAutofit lnSpcReduction="10000"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устойчивое производство и управление биологическими земными, лесными и водными ресурсами;</a:t>
            </a:r>
            <a:endParaRPr lang="ru-RU" sz="20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качество и безопасность продуктов питания;</a:t>
            </a:r>
            <a:endParaRPr lang="ru-RU" sz="20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биотехнология и биохимия для производства непищевых продуктов;</a:t>
            </a:r>
            <a:endParaRPr lang="ru-RU" sz="2000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i="1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i="1" dirty="0" smtClean="0"/>
              <a:t>Общий бюджет — 1,935 млрд. €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/>
              <a:t>Информация о тематическом направлении на сайте CORDIS — </a:t>
            </a:r>
            <a:r>
              <a:rPr lang="ru-RU" sz="2000" dirty="0" smtClean="0">
                <a:solidFill>
                  <a:srgbClr val="7030A0"/>
                </a:solidFill>
                <a:hlinkClick r:id="rId2"/>
              </a:rPr>
              <a:t>http://cordis.europa.eu/fp7/kbbe/home_en.html</a:t>
            </a:r>
            <a:endParaRPr lang="ru-RU" sz="2000" dirty="0" smtClean="0">
              <a:solidFill>
                <a:srgbClr val="7030A0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7РП </a:t>
            </a:r>
            <a:r>
              <a:rPr lang="ru-RU" sz="5300" b="1" dirty="0" smtClean="0"/>
              <a:t>http://www.ric.vsu.ru/ru/fp7</a:t>
            </a:r>
            <a:endParaRPr lang="ru-RU" sz="53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ctr" fontAlgn="t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b="1" dirty="0" smtClean="0"/>
              <a:t>Региональный информационный центр</a:t>
            </a:r>
            <a:br>
              <a:rPr lang="ru-RU" b="1" dirty="0" smtClean="0"/>
            </a:br>
            <a:r>
              <a:rPr lang="ru-RU" b="1" dirty="0" smtClean="0"/>
              <a:t>научно-технологического сотрудничества с ЕС</a:t>
            </a:r>
            <a:endParaRPr lang="ru-RU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2"/>
              </a:rPr>
              <a:t>Общая информация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3"/>
              </a:rPr>
              <a:t>Специальные программы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4"/>
              </a:rPr>
              <a:t>Бюджет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5"/>
              </a:rPr>
              <a:t>Условия участия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6"/>
              </a:rPr>
              <a:t>Конкурсы 2010-2013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7"/>
              </a:rPr>
              <a:t>Рабочие программы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8"/>
              </a:rPr>
              <a:t>Как подать заявку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9"/>
              </a:rPr>
              <a:t>Как найти партнера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74320" indent="-274320" fontAlgn="t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>
                <a:solidFill>
                  <a:srgbClr val="7030A0"/>
                </a:solidFill>
                <a:hlinkClick r:id="rId10"/>
              </a:rPr>
              <a:t>Полезные ссылки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mtClean="0"/>
              <a:t>Участие России в 7РП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68153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Россию включили в финансирование лишь в прошлом году в 6РП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Интересны для ЕС как база данных, как богатое информационное поле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 Россия относится к категории «Страны-партнеры международного сотрудничества» (ICPC)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На данном Форуме Россию представили 23 участника, примерно 6%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Кемерово: </a:t>
            </a:r>
            <a:r>
              <a:rPr lang="ru-RU" dirty="0" err="1" smtClean="0"/>
              <a:t>КемГСХИ</a:t>
            </a:r>
            <a:r>
              <a:rPr lang="ru-RU" dirty="0" smtClean="0"/>
              <a:t> (2 чел.) и </a:t>
            </a:r>
            <a:r>
              <a:rPr lang="ru-RU" dirty="0" err="1" smtClean="0"/>
              <a:t>КемТИПП</a:t>
            </a:r>
            <a:r>
              <a:rPr lang="ru-RU" dirty="0" smtClean="0"/>
              <a:t> (4 чел.)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dirty="0" smtClean="0"/>
              <a:t>17 участников: Москва, Санкт-Петербург, Нижний Новгород, Челябинск, Новосибирск, Красноярск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66775"/>
          </a:xfrm>
        </p:spPr>
        <p:txBody>
          <a:bodyPr/>
          <a:lstStyle/>
          <a:p>
            <a:pPr algn="ctr"/>
            <a:r>
              <a:rPr lang="ru-RU" smtClean="0"/>
              <a:t>Как найти партнеров?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Принципиальная особенность РП – финансирование международных консорциумов, минимум 3 организации из разных стран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Ежегодный международный Форум для европейских ученых и специалистов для поиска партнеров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800" dirty="0" smtClean="0"/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Деловые встречи «Возможности российско-европейского сотрудничества в области науки и инноваций»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643313" y="3000375"/>
            <a:ext cx="1857375" cy="3571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4214813" y="4143375"/>
            <a:ext cx="714375" cy="714375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4-ый международный Форум, Дюссельдорф, 8-9 марта 2012 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dirty="0" smtClean="0"/>
              <a:t>Задачи нашей работы на Форуме: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/>
              <a:t>Презентация </a:t>
            </a:r>
            <a:r>
              <a:rPr lang="ru-RU" sz="2900" dirty="0" err="1" smtClean="0"/>
              <a:t>КемГСХИ</a:t>
            </a:r>
            <a:r>
              <a:rPr lang="ru-RU" sz="2900" dirty="0" smtClean="0"/>
              <a:t> европейским коллегам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/>
              <a:t>Поиск на Форуме проектов и ученых, подходящих профилю научных разработок </a:t>
            </a:r>
            <a:r>
              <a:rPr lang="ru-RU" sz="2900" dirty="0" err="1" smtClean="0"/>
              <a:t>КемГСХИ</a:t>
            </a:r>
            <a:endParaRPr lang="ru-RU" sz="2900" dirty="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/>
              <a:t>Изучение правил представления проектов </a:t>
            </a:r>
            <a:r>
              <a:rPr lang="ru-RU" sz="2900" dirty="0" err="1" smtClean="0"/>
              <a:t>КемГСХИ</a:t>
            </a:r>
            <a:r>
              <a:rPr lang="ru-RU" sz="2900" dirty="0" smtClean="0"/>
              <a:t> на европейском Форуме для дальнейшего участия в 8РП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/>
              <a:t>Обработка иностранных источников, сайтов, докладов и представление данных на русском языке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2900" dirty="0" smtClean="0"/>
              <a:t>Информирование ученых </a:t>
            </a:r>
            <a:r>
              <a:rPr lang="ru-RU" sz="2900" dirty="0" err="1" smtClean="0"/>
              <a:t>КемГСХИ</a:t>
            </a:r>
            <a:r>
              <a:rPr lang="ru-RU" sz="2900" dirty="0" smtClean="0"/>
              <a:t> о возможностях международного сотрудничества в 7РП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1507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38" y="2571750"/>
            <a:ext cx="2286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571750"/>
            <a:ext cx="264318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7" descr="IMG_416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571750"/>
            <a:ext cx="2214563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1557</Words>
  <Application>Microsoft Office PowerPoint</Application>
  <PresentationFormat>Экран (4:3)</PresentationFormat>
  <Paragraphs>191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Constantia</vt:lpstr>
      <vt:lpstr>Arial</vt:lpstr>
      <vt:lpstr>Calibri</vt:lpstr>
      <vt:lpstr>Wingdings 2</vt:lpstr>
      <vt:lpstr>Wingdings</vt:lpstr>
      <vt:lpstr>Times New Roman</vt:lpstr>
      <vt:lpstr>Поток</vt:lpstr>
      <vt:lpstr>Поток</vt:lpstr>
      <vt:lpstr>Поток</vt:lpstr>
      <vt:lpstr>Поток</vt:lpstr>
      <vt:lpstr>Слайд 1</vt:lpstr>
      <vt:lpstr>         ?              </vt:lpstr>
      <vt:lpstr>          Задачи 7РП:</vt:lpstr>
      <vt:lpstr>      </vt:lpstr>
      <vt:lpstr>       Продукты питания, сельское, рыбное хозяйство и биотехнологии</vt:lpstr>
      <vt:lpstr>  7РП http://www.ric.vsu.ru/ru/fp7</vt:lpstr>
      <vt:lpstr>Участие России в 7РП</vt:lpstr>
      <vt:lpstr>Как найти партнеров?</vt:lpstr>
      <vt:lpstr>4-ый международный Форум, Дюссельдорф, 8-9 марта 2012 г.</vt:lpstr>
      <vt:lpstr> Контакты ученых  с актуальными для нас тематиками в результате работы на 4 Форуме</vt:lpstr>
      <vt:lpstr> Руководитель проекта в СФУ — проф., д.п.н., зав. кафедрой информационных технологий образования,  директор Института педагогики, психологии и  социологии СФУ Ольга Смолянинова</vt:lpstr>
      <vt:lpstr>Заведующий лабораторией биоэнергетики Центра эколого-ноосферных исследований НАН РА, д.с-х.н. Баграт Межунц</vt:lpstr>
      <vt:lpstr>Кристиан Вольф</vt:lpstr>
      <vt:lpstr>Laurent Lecoeur, Muriel Dewilde</vt:lpstr>
      <vt:lpstr>G.A. (Gijs) Kleter</vt:lpstr>
      <vt:lpstr>Д.с-х.н., проф. Татьяна Аникиенко</vt:lpstr>
      <vt:lpstr>Izabela Maciejowska</vt:lpstr>
      <vt:lpstr>Люк Беллье, ген. директор Sofraser</vt:lpstr>
      <vt:lpstr>   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Седьмая рамочная программа Европейского Союза по научно-технологическому развитию на 2007-2013 гг. (7РП)</dc:title>
  <dc:creator>Булгаков</dc:creator>
  <cp:lastModifiedBy>User</cp:lastModifiedBy>
  <cp:revision>57</cp:revision>
  <dcterms:created xsi:type="dcterms:W3CDTF">2012-03-17T15:17:21Z</dcterms:created>
  <dcterms:modified xsi:type="dcterms:W3CDTF">2012-03-19T05:46:08Z</dcterms:modified>
</cp:coreProperties>
</file>