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82" r:id="rId4"/>
    <p:sldId id="283" r:id="rId5"/>
    <p:sldId id="284" r:id="rId6"/>
    <p:sldId id="285" r:id="rId7"/>
    <p:sldId id="286" r:id="rId8"/>
    <p:sldId id="287" r:id="rId9"/>
    <p:sldId id="293" r:id="rId10"/>
    <p:sldId id="294" r:id="rId11"/>
    <p:sldId id="295" r:id="rId12"/>
    <p:sldId id="291" r:id="rId13"/>
    <p:sldId id="292" r:id="rId14"/>
    <p:sldId id="288" r:id="rId15"/>
    <p:sldId id="289" r:id="rId16"/>
    <p:sldId id="290" r:id="rId17"/>
    <p:sldId id="280" r:id="rId18"/>
    <p:sldId id="281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006600"/>
    <a:srgbClr val="FFFF99"/>
    <a:srgbClr val="99FF66"/>
    <a:srgbClr val="008000"/>
    <a:srgbClr val="0033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257D45-8BAE-49F0-A878-32D7DA24A47D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A1BDE2-2146-42F1-91FB-017257BCA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01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A1BDE2-2146-42F1-91FB-017257BCADD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80C2-ED13-4009-8EE6-C670938FAE76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8379-A8B4-4254-810C-36B8AD037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6FAC-FEE2-49ED-87B2-8244E8CDE329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AFDC-703C-4976-BC28-D90DD2AA9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2893-D730-4495-ABEB-AB97ECCF7872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CA7E-DF6E-4801-A965-3ECE06A0B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AAAF-AE8D-484B-86CD-90975CA54683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796FD-F587-4726-96BA-CB40ABB7F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C27C-6AF5-4C29-AE6E-AA241E660D81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8598-7F18-4E6E-A13A-1F6A8A500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A8D0-3A3D-4B51-AB46-9FA505E4E6D2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A603-497B-483B-8336-A0F4A6E11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16A3-0727-46BD-B5F5-31E4CB65DA13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9B648-47EB-4443-BD26-7D6899FBE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1AA49-BD85-4F32-938E-19BCF29BA635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4BFD-43C4-4739-ABCF-24A6E0F8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32C3-C409-42FD-8C3C-A7898C4A20D1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59BB-F4BC-494E-A57C-4CEA4133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2D814-25F8-4039-8FAA-41395F03412B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0B99-9BA6-451E-86A0-2701050FE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DBB6-228B-4DBB-8A0A-E82F8EC4E478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B6D8-2C8F-40F5-AA41-FC826CEF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C58018-BCED-4ABC-BA33-F043B8360632}" type="datetimeFigureOut">
              <a:rPr lang="ru-RU"/>
              <a:pPr>
                <a:defRPr/>
              </a:pPr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7983A-0A10-477F-A481-A3CA27FC6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kolesni@mail.ru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griculture@ksai.ru" TargetMode="External"/><Relationship Id="rId5" Type="http://schemas.openxmlformats.org/officeDocument/2006/relationships/hyperlink" Target="mailto:prorector-ur@ksai.ru" TargetMode="External"/><Relationship Id="rId4" Type="http://schemas.openxmlformats.org/officeDocument/2006/relationships/hyperlink" Target="mailto:k_vasiliev@mail.r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45224"/>
            <a:ext cx="4896445" cy="86471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ru-RU" sz="1400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Докладчик: проректор по УР А.М. Васильченко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3200" dirty="0" smtClean="0"/>
              <a:t>Перспективы сотрудничества Кемеровского ГСХИ </a:t>
            </a:r>
            <a:br>
              <a:rPr lang="ru-RU" sz="3200" dirty="0" smtClean="0"/>
            </a:br>
            <a:r>
              <a:rPr lang="ru-RU" sz="3200" dirty="0" smtClean="0"/>
              <a:t>с сельскохозяйственным факультетом университета в Новом Саду»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8352928" cy="1080120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5 декабря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2012 г. состоялся </a:t>
            </a:r>
            <a:r>
              <a:rPr lang="ru-RU" sz="1400" b="1" dirty="0">
                <a:solidFill>
                  <a:schemeClr val="tx1"/>
                </a:solidFill>
              </a:rPr>
              <a:t>телемост в режиме </a:t>
            </a:r>
            <a:r>
              <a:rPr lang="ru-RU" sz="1400" b="1" dirty="0" err="1">
                <a:solidFill>
                  <a:schemeClr val="tx1"/>
                </a:solidFill>
              </a:rPr>
              <a:t>on-line</a:t>
            </a:r>
            <a:r>
              <a:rPr lang="ru-RU" sz="1400" dirty="0">
                <a:solidFill>
                  <a:schemeClr val="tx1"/>
                </a:solidFill>
              </a:rPr>
              <a:t> между руководством Кемеровского государственного сельскохозяйственного института ректором </a:t>
            </a:r>
            <a:r>
              <a:rPr lang="ru-RU" sz="1400" b="1" dirty="0" err="1">
                <a:solidFill>
                  <a:schemeClr val="tx1"/>
                </a:solidFill>
              </a:rPr>
              <a:t>Мяленко</a:t>
            </a:r>
            <a:r>
              <a:rPr lang="ru-RU" sz="1400" b="1" dirty="0">
                <a:solidFill>
                  <a:schemeClr val="tx1"/>
                </a:solidFill>
              </a:rPr>
              <a:t> Виктором Ивановичем</a:t>
            </a:r>
            <a:r>
              <a:rPr lang="ru-RU" sz="1400" dirty="0">
                <a:solidFill>
                  <a:schemeClr val="tx1"/>
                </a:solidFill>
              </a:rPr>
              <a:t>, проректором по УР </a:t>
            </a:r>
            <a:r>
              <a:rPr lang="ru-RU" sz="1400" b="1" dirty="0">
                <a:solidFill>
                  <a:schemeClr val="tx1"/>
                </a:solidFill>
              </a:rPr>
              <a:t>Васильченко Александром Михайловичем</a:t>
            </a:r>
            <a:r>
              <a:rPr lang="ru-RU" sz="1400" dirty="0">
                <a:solidFill>
                  <a:schemeClr val="tx1"/>
                </a:solidFill>
              </a:rPr>
              <a:t> и деканом факультета Миланом Попович, профессором Бранко </a:t>
            </a:r>
            <a:r>
              <a:rPr lang="ru-RU" sz="1400" dirty="0" err="1">
                <a:solidFill>
                  <a:schemeClr val="tx1"/>
                </a:solidFill>
              </a:rPr>
              <a:t>Маринкович</a:t>
            </a:r>
            <a:r>
              <a:rPr lang="ru-RU" sz="1400" dirty="0">
                <a:solidFill>
                  <a:schemeClr val="tx1"/>
                </a:solidFill>
              </a:rPr>
              <a:t>. Сельскохозяйственного факультета университета в Новом Саду (Сербия). 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ksai.ru/images/10122012/IMG_5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ksai.ru/images/10122012/IMG_56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884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06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365104"/>
            <a:ext cx="7631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14 декабря </a:t>
            </a:r>
            <a:r>
              <a:rPr lang="ru-RU" sz="1400" b="1" dirty="0" smtClean="0"/>
              <a:t>2012 </a:t>
            </a:r>
            <a:r>
              <a:rPr lang="ru-RU" sz="1400" b="1" dirty="0"/>
              <a:t>г</a:t>
            </a:r>
            <a:r>
              <a:rPr lang="ru-RU" sz="1400" dirty="0"/>
              <a:t> В зале учёного совета </a:t>
            </a:r>
            <a:r>
              <a:rPr lang="ru-RU" sz="1400" dirty="0" err="1"/>
              <a:t>КемГСХИ</a:t>
            </a:r>
            <a:r>
              <a:rPr lang="ru-RU" sz="1400" dirty="0"/>
              <a:t> состоялась </a:t>
            </a:r>
            <a:r>
              <a:rPr lang="ru-RU" sz="1400" b="1" dirty="0" err="1"/>
              <a:t>on</a:t>
            </a:r>
            <a:r>
              <a:rPr lang="ru-RU" sz="1400" b="1" dirty="0"/>
              <a:t> </a:t>
            </a:r>
            <a:r>
              <a:rPr lang="ru-RU" sz="1400" b="1" dirty="0" err="1"/>
              <a:t>line</a:t>
            </a:r>
            <a:r>
              <a:rPr lang="ru-RU" sz="1400" b="1" dirty="0"/>
              <a:t> – конференция</a:t>
            </a:r>
            <a:r>
              <a:rPr lang="ru-RU" sz="1400" dirty="0"/>
              <a:t> на тему </a:t>
            </a:r>
            <a:r>
              <a:rPr lang="ru-RU" sz="1400" b="1" dirty="0"/>
              <a:t>«Стратегия развития региональной технологической платформы – Продовольственная безопасность Сибири».</a:t>
            </a:r>
            <a:r>
              <a:rPr lang="ru-RU" sz="1400" dirty="0"/>
              <a:t> Со стороны Кемеровского государственного сельскохозяйственного института в конференции приняли участие</a:t>
            </a:r>
            <a:r>
              <a:rPr lang="ru-RU" sz="1400" b="1" dirty="0"/>
              <a:t> ректор вуза </a:t>
            </a:r>
            <a:r>
              <a:rPr lang="ru-RU" sz="1400" b="1" dirty="0" err="1"/>
              <a:t>В.И.Мяленко</a:t>
            </a:r>
            <a:r>
              <a:rPr lang="ru-RU" sz="1400" dirty="0"/>
              <a:t>, </a:t>
            </a:r>
            <a:r>
              <a:rPr lang="ru-RU" sz="1400" b="1" dirty="0"/>
              <a:t>проректор по учебной работе А. М. Васильченко</a:t>
            </a:r>
            <a:r>
              <a:rPr lang="ru-RU" sz="1400" dirty="0"/>
              <a:t>, студенты и преподаватели. На прямую связь с институтом вышли </a:t>
            </a:r>
            <a:r>
              <a:rPr lang="ru-RU" sz="1400" b="1" dirty="0"/>
              <a:t>ректор Красноярского аграрного университета Н.В. </a:t>
            </a:r>
            <a:r>
              <a:rPr lang="ru-RU" sz="1400" b="1" dirty="0" err="1"/>
              <a:t>Цугленок</a:t>
            </a:r>
            <a:r>
              <a:rPr lang="ru-RU" sz="1400" b="1" dirty="0"/>
              <a:t> </a:t>
            </a:r>
            <a:r>
              <a:rPr lang="ru-RU" sz="1400" dirty="0"/>
              <a:t>и </a:t>
            </a:r>
            <a:r>
              <a:rPr lang="ru-RU" sz="1400" b="1" dirty="0"/>
              <a:t>профессор сербского университета города Нови Сад Бранко </a:t>
            </a:r>
            <a:r>
              <a:rPr lang="ru-RU" sz="1400" b="1" dirty="0" err="1"/>
              <a:t>Маринкович</a:t>
            </a:r>
            <a:r>
              <a:rPr lang="ru-RU" sz="1400" b="1" dirty="0"/>
              <a:t>.</a:t>
            </a:r>
            <a:endParaRPr lang="ru-RU" sz="1400" dirty="0"/>
          </a:p>
        </p:txBody>
      </p:sp>
      <p:pic>
        <p:nvPicPr>
          <p:cNvPr id="7170" name="Picture 2" descr="http://ksai.ru/images/141212/IMG_5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6" y="1052735"/>
            <a:ext cx="3024337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sai.ru/images/141212/IMG_57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55" y="1699754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ksai.ru/images/141212/IMG_57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79" y="2823484"/>
            <a:ext cx="2389956" cy="15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020049"/>
            <a:ext cx="7631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18 июня 2013 г. В </a:t>
            </a:r>
            <a:r>
              <a:rPr lang="ru-RU" sz="1400" dirty="0"/>
              <a:t>Минсельхозе России состоялось второе заседание  Российско-Сербской Рабочей группы по сельскому хозяйству под председательством, с российской стороны заместителя директора Департамента растениеводства, химизации и защиты растений  Министерства сельского хозяйства Российской Федерации </a:t>
            </a:r>
            <a:r>
              <a:rPr lang="ru-RU" sz="1400" b="1" dirty="0"/>
              <a:t>Дениса Ивановича </a:t>
            </a:r>
            <a:r>
              <a:rPr lang="ru-RU" sz="1400" b="1" dirty="0" err="1"/>
              <a:t>Паспекова</a:t>
            </a:r>
            <a:r>
              <a:rPr lang="ru-RU" sz="1400" dirty="0"/>
              <a:t> и советника Министра сельского, лесного и водного хозяйства Республики Сербии </a:t>
            </a:r>
            <a:r>
              <a:rPr lang="ru-RU" sz="1400" b="1" dirty="0" err="1"/>
              <a:t>Миланки</a:t>
            </a:r>
            <a:r>
              <a:rPr lang="ru-RU" sz="1400" b="1" dirty="0"/>
              <a:t> Давидович</a:t>
            </a:r>
            <a:r>
              <a:rPr lang="ru-RU" sz="1400" dirty="0"/>
              <a:t>. </a:t>
            </a:r>
            <a:r>
              <a:rPr lang="ru-RU" sz="1400" dirty="0" smtClean="0"/>
              <a:t>В </a:t>
            </a:r>
            <a:r>
              <a:rPr lang="ru-RU" sz="1400" dirty="0"/>
              <a:t>работе группы принимал участие проректор по учебной работе Кемеровского государственного сельскохозяйственного института </a:t>
            </a:r>
            <a:r>
              <a:rPr lang="ru-RU" sz="1400" b="1" dirty="0" err="1"/>
              <a:t>А.М.Васильченко</a:t>
            </a:r>
            <a:r>
              <a:rPr lang="ru-RU" sz="1400" b="1" dirty="0"/>
              <a:t>.</a:t>
            </a:r>
          </a:p>
        </p:txBody>
      </p:sp>
      <p:pic>
        <p:nvPicPr>
          <p:cNvPr id="9218" name="Picture 2" descr="http://ksai.ru/images/21062013news/IMG_0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83730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836712"/>
            <a:ext cx="76310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 Протоколу  Рабочей группы по взаимодействию с Сербией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области образовательной, научной деятельности Кемеровского государственного сельскохозяйственного института с Сельскохозяйственным факультетом Университета в Новом саду: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разработка совместных образовательных программ;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введение новых учебных программ;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обмен преподавателями и студентами; 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разработка совместных исследовательских проектов;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повышение квалификации профессорско-преподавательского состава;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обмен  публикациями и учебными материалами;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-участие в международных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программах. 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инновационной технологии и системы  машин по механизированной очистке и сортировке овощей (Совместные патенты, НИР с сельскохозяйственным факультетом университета г. Новый Сад, Сербия).</a:t>
            </a:r>
          </a:p>
          <a:p>
            <a:pPr lvl="0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Выработка рекомендаций для товаропроизводителей Сибири по повышению всхожести семенного материала путем их программной обработки токами низкой частоты (НИР с сельскохозяйственным факультетом университета г. Новый Сад, Сербия).</a:t>
            </a:r>
          </a:p>
          <a:p>
            <a:pPr lvl="0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Продолжение наблюдений и разработка рекомендаций товаропроизводителям по адаптации европейских сортов бобовых культур (на примере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кукурузы, сои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 в условиях климата Западной Сибири. (ФГБУ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Госсортучасток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Яшкинского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района Кемеровской области, институт растениеводства и плодоводства НС-СЕМЕ, сельскохозяйственный факультет университета г. Новый Сад, Сербия).</a:t>
            </a:r>
          </a:p>
          <a:p>
            <a:pPr lvl="0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Разработка и исследование технико-технологических приспособлений применительно к отечественной сельскохозяйственной техники для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полнообъемной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реализации технологий точного земледелия. </a:t>
            </a:r>
          </a:p>
          <a:p>
            <a:pPr lvl="0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Разработка технологий и рекомендаций для товаропроизводителей Сибири при использовании  биодобавок 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гуматов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циолитов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и др.) для стимулирования роста с/х растений.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Ректор Кем ГСХИ,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д.т.н.,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профессор                      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Мяленко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Исп. Васильченко А.М.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8(384-2) 73-43-59</a:t>
            </a:r>
          </a:p>
        </p:txBody>
      </p:sp>
      <p:pic>
        <p:nvPicPr>
          <p:cNvPr id="8193" name="Рисунок 2" descr="роспись рек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98937"/>
            <a:ext cx="12668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/>
              <a:t>период с 8 июля по 16 сентября 2013 года были организованы и проведены 2 </a:t>
            </a:r>
            <a:r>
              <a:rPr lang="sr-Latn-CS" sz="1400" dirty="0"/>
              <a:t>производственные практики студентов и ученых вузов Сербии и России.</a:t>
            </a:r>
            <a:endParaRPr lang="ru-RU" sz="1400" dirty="0"/>
          </a:p>
        </p:txBody>
      </p:sp>
      <p:pic>
        <p:nvPicPr>
          <p:cNvPr id="4098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195070" cy="294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52736"/>
            <a:ext cx="2232248" cy="296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SC_0795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36" y="1850882"/>
            <a:ext cx="31178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229200"/>
            <a:ext cx="76310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период с 6 по 16 сентября 2013 году производственную практику и повышение квалификации прошли студенты и ученые Университета Новый Сад (Сербия) на базе Кемеровского ГСХИ, в составе 4 человека: </a:t>
            </a:r>
            <a:r>
              <a:rPr lang="sr-Latn-CS" sz="1400" b="1" dirty="0"/>
              <a:t>профессор Йован Ценобарац и студент</a:t>
            </a:r>
            <a:r>
              <a:rPr lang="ru-RU" sz="1400" b="1" dirty="0"/>
              <a:t>ы</a:t>
            </a:r>
            <a:r>
              <a:rPr lang="sr-Latn-CS" sz="1400" b="1" dirty="0"/>
              <a:t> 4 курса сельскохозяйственного факультета Славолюб Николич, Неман Рачич и Тосков Дордич</a:t>
            </a:r>
            <a:r>
              <a:rPr lang="ru-RU" sz="1400" b="1" dirty="0"/>
              <a:t>.</a:t>
            </a:r>
          </a:p>
        </p:txBody>
      </p:sp>
      <p:pic>
        <p:nvPicPr>
          <p:cNvPr id="5122" name="Picture 2" descr="IMG_9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7" y="908720"/>
            <a:ext cx="34107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MG_94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22" y="919999"/>
            <a:ext cx="3406520" cy="222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G_40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34" y="3212976"/>
            <a:ext cx="302433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SCN18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98" y="3140968"/>
            <a:ext cx="3254438" cy="213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204864"/>
            <a:ext cx="76310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Тематика и содержание лекций преподавателей Кемеровского ГСХИ в 2013-2014 году </a:t>
            </a:r>
            <a:r>
              <a:rPr lang="ru-RU" sz="1400" b="1" dirty="0" smtClean="0"/>
              <a:t>для </a:t>
            </a:r>
            <a:r>
              <a:rPr lang="ru-RU" sz="1400" b="1" dirty="0"/>
              <a:t>студентов Университета Новый Сад, Сербия</a:t>
            </a:r>
          </a:p>
          <a:p>
            <a:r>
              <a:rPr lang="ru-RU" sz="1100" dirty="0"/>
              <a:t> </a:t>
            </a:r>
            <a:r>
              <a:rPr lang="ru-RU" sz="1100" b="1" dirty="0" smtClean="0"/>
              <a:t>Лекции </a:t>
            </a:r>
            <a:r>
              <a:rPr lang="ru-RU" sz="1100" b="1" dirty="0"/>
              <a:t>по экономике </a:t>
            </a:r>
            <a:endParaRPr lang="ru-RU" sz="1100" dirty="0"/>
          </a:p>
          <a:p>
            <a:r>
              <a:rPr lang="ru-RU" sz="1100" b="1" dirty="0"/>
              <a:t> </a:t>
            </a:r>
            <a:r>
              <a:rPr lang="ru-RU" sz="1100" dirty="0" smtClean="0"/>
              <a:t>Лектор</a:t>
            </a:r>
            <a:r>
              <a:rPr lang="ru-RU" sz="1100" dirty="0"/>
              <a:t>: к.э.н., доцент, проректор по научной работе и инновациям Кемеровского ГСХИ Ганиева Ирина Александровна, </a:t>
            </a:r>
            <a:r>
              <a:rPr lang="ru-RU" sz="1100" dirty="0">
                <a:hlinkClick r:id="rId3"/>
              </a:rPr>
              <a:t>ikolesni@mail.ru</a:t>
            </a:r>
            <a:endParaRPr lang="ru-RU" sz="1100" dirty="0"/>
          </a:p>
          <a:p>
            <a:r>
              <a:rPr lang="ru-RU" sz="1100" b="1" dirty="0" smtClean="0"/>
              <a:t>Тема </a:t>
            </a:r>
            <a:r>
              <a:rPr lang="ru-RU" sz="1100" b="1" dirty="0"/>
              <a:t>«Экономика современной России» </a:t>
            </a:r>
            <a:endParaRPr lang="ru-RU" sz="1100" b="1" dirty="0" smtClean="0"/>
          </a:p>
          <a:p>
            <a:r>
              <a:rPr lang="ru-RU" sz="1100" b="1" dirty="0" smtClean="0"/>
              <a:t>Тема </a:t>
            </a:r>
            <a:r>
              <a:rPr lang="ru-RU" sz="1100" b="1" dirty="0"/>
              <a:t>«Управление финансами»</a:t>
            </a:r>
            <a:endParaRPr lang="ru-RU" sz="1100" dirty="0"/>
          </a:p>
          <a:p>
            <a:r>
              <a:rPr lang="ru-RU" sz="1100" dirty="0" smtClean="0"/>
              <a:t>Лектор</a:t>
            </a:r>
            <a:r>
              <a:rPr lang="ru-RU" sz="1100" dirty="0"/>
              <a:t>: к.э.н., доцент, заведующий кафедрой «Финансы и кредит» Кемеровского ГСХИ Васильев Константин Александрович, </a:t>
            </a:r>
            <a:r>
              <a:rPr lang="ru-RU" sz="1100" dirty="0">
                <a:hlinkClick r:id="rId4"/>
              </a:rPr>
              <a:t>k_vasiliev@mail.ru</a:t>
            </a:r>
            <a:endParaRPr lang="ru-RU" sz="1100" dirty="0"/>
          </a:p>
          <a:p>
            <a:r>
              <a:rPr lang="ru-RU" sz="1100" b="1" dirty="0"/>
              <a:t> </a:t>
            </a:r>
            <a:r>
              <a:rPr lang="ru-RU" sz="1100" b="1" dirty="0" smtClean="0"/>
              <a:t>Лекции </a:t>
            </a:r>
            <a:r>
              <a:rPr lang="ru-RU" sz="1100" b="1" dirty="0"/>
              <a:t>по растениеводству и земледелию</a:t>
            </a:r>
            <a:endParaRPr lang="ru-RU" sz="1100" dirty="0"/>
          </a:p>
          <a:p>
            <a:r>
              <a:rPr lang="ru-RU" sz="1100" dirty="0" smtClean="0"/>
              <a:t> </a:t>
            </a:r>
            <a:r>
              <a:rPr lang="ru-RU" sz="1100" dirty="0"/>
              <a:t>Лектор: к.т.н., доцент, проректор по учебной работе Кемеровского ГСХИ Васильченко Александр Михайлович, </a:t>
            </a:r>
            <a:r>
              <a:rPr lang="ru-RU" sz="1100" dirty="0">
                <a:hlinkClick r:id="rId5"/>
              </a:rPr>
              <a:t>prorector-ur@ksai.ru</a:t>
            </a:r>
            <a:endParaRPr lang="ru-RU" sz="1100" dirty="0"/>
          </a:p>
          <a:p>
            <a:r>
              <a:rPr lang="ru-RU" sz="1100" b="1" dirty="0"/>
              <a:t> </a:t>
            </a:r>
            <a:r>
              <a:rPr lang="ru-RU" sz="1100" b="1" dirty="0" smtClean="0"/>
              <a:t>Тема</a:t>
            </a:r>
            <a:r>
              <a:rPr lang="ru-RU" sz="1100" b="1" dirty="0"/>
              <a:t>: Точное земледелие – новый этап в управлении продуктивностью растений</a:t>
            </a:r>
            <a:endParaRPr lang="ru-RU" sz="1100" dirty="0"/>
          </a:p>
          <a:p>
            <a:r>
              <a:rPr lang="ru-RU" sz="1100" dirty="0" smtClean="0"/>
              <a:t>Лектор</a:t>
            </a:r>
            <a:r>
              <a:rPr lang="ru-RU" sz="1100" dirty="0"/>
              <a:t>: </a:t>
            </a:r>
            <a:r>
              <a:rPr lang="ru-RU" sz="1100" dirty="0" err="1"/>
              <a:t>к.с-х.н</a:t>
            </a:r>
            <a:r>
              <a:rPr lang="ru-RU" sz="1100" dirty="0"/>
              <a:t>., доцент, зав. кафедрой "Земледелия и растениеводства",  </a:t>
            </a:r>
            <a:r>
              <a:rPr lang="ru-RU" sz="1100" dirty="0" err="1"/>
              <a:t>Чуманова</a:t>
            </a:r>
            <a:r>
              <a:rPr lang="ru-RU" sz="1100" dirty="0"/>
              <a:t> Наталья Николаевна, </a:t>
            </a:r>
            <a:r>
              <a:rPr lang="ru-RU" sz="1100" dirty="0">
                <a:hlinkClick r:id="rId6"/>
              </a:rPr>
              <a:t>agriculture@ksai.ru</a:t>
            </a:r>
            <a:endParaRPr lang="ru-RU" sz="1100" dirty="0"/>
          </a:p>
          <a:p>
            <a:r>
              <a:rPr lang="ru-RU" sz="1100" dirty="0"/>
              <a:t> </a:t>
            </a:r>
            <a:r>
              <a:rPr lang="ru-RU" sz="1100" b="1" dirty="0" smtClean="0"/>
              <a:t>Тема</a:t>
            </a:r>
            <a:r>
              <a:rPr lang="ru-RU" sz="1100" b="1" dirty="0"/>
              <a:t>: Научные основы севооборота.</a:t>
            </a:r>
            <a:endParaRPr lang="ru-RU" sz="1100" dirty="0"/>
          </a:p>
          <a:p>
            <a:r>
              <a:rPr lang="ru-RU" sz="1100" dirty="0"/>
              <a:t> </a:t>
            </a:r>
            <a:r>
              <a:rPr lang="ru-RU" sz="1100" b="1" dirty="0"/>
              <a:t>Лекции по животноводству</a:t>
            </a:r>
            <a:endParaRPr lang="ru-RU" sz="1100" dirty="0"/>
          </a:p>
          <a:p>
            <a:r>
              <a:rPr lang="ru-RU" sz="1100" dirty="0"/>
              <a:t> </a:t>
            </a:r>
            <a:r>
              <a:rPr lang="ru-RU" sz="1100" dirty="0" smtClean="0"/>
              <a:t>Лектор</a:t>
            </a:r>
            <a:r>
              <a:rPr lang="ru-RU" sz="1100" dirty="0"/>
              <a:t>: к.с.-</a:t>
            </a:r>
            <a:r>
              <a:rPr lang="ru-RU" sz="1100" dirty="0" err="1"/>
              <a:t>х.н</a:t>
            </a:r>
            <a:r>
              <a:rPr lang="ru-RU" sz="1100" dirty="0"/>
              <a:t>., доцент  кафедры биотехнологии Кемеровского ГСХИ </a:t>
            </a:r>
            <a:r>
              <a:rPr lang="ru-RU" sz="1100" dirty="0" err="1"/>
              <a:t>Чалова</a:t>
            </a:r>
            <a:r>
              <a:rPr lang="ru-RU" sz="1100" dirty="0"/>
              <a:t> Наталья Анатольевна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Тема</a:t>
            </a:r>
            <a:r>
              <a:rPr lang="ru-RU" sz="1100" b="1" dirty="0"/>
              <a:t>: Свиноводство в Кузбассе</a:t>
            </a:r>
            <a:endParaRPr lang="ru-RU" sz="1100" dirty="0"/>
          </a:p>
          <a:p>
            <a:r>
              <a:rPr lang="ru-RU" sz="1100" dirty="0" smtClean="0"/>
              <a:t> </a:t>
            </a:r>
            <a:r>
              <a:rPr lang="ru-RU" sz="1100" dirty="0"/>
              <a:t>Лектор: к.с.-</a:t>
            </a:r>
            <a:r>
              <a:rPr lang="ru-RU" sz="1100" dirty="0" err="1"/>
              <a:t>х.н</a:t>
            </a:r>
            <a:r>
              <a:rPr lang="ru-RU" sz="1100" dirty="0"/>
              <a:t>., доцент кафедры физиологии и воспроизводства животных Кемеровского ГСХИ </a:t>
            </a:r>
            <a:r>
              <a:rPr lang="ru-RU" sz="1100" dirty="0" err="1"/>
              <a:t>Багно</a:t>
            </a:r>
            <a:r>
              <a:rPr lang="ru-RU" sz="1100" dirty="0"/>
              <a:t> Ольга Александровна </a:t>
            </a:r>
          </a:p>
          <a:p>
            <a:r>
              <a:rPr lang="ru-RU" sz="1100" dirty="0"/>
              <a:t> </a:t>
            </a:r>
            <a:r>
              <a:rPr lang="ru-RU" sz="1100" b="1" dirty="0" smtClean="0"/>
              <a:t>Тема</a:t>
            </a:r>
            <a:r>
              <a:rPr lang="ru-RU" sz="1100" b="1" dirty="0"/>
              <a:t>: Использование препаратов селена и йода в животноводстве</a:t>
            </a:r>
            <a:endParaRPr lang="ru-RU" sz="1100" dirty="0"/>
          </a:p>
          <a:p>
            <a:r>
              <a:rPr lang="ru-RU" sz="1100" b="1" dirty="0" smtClean="0"/>
              <a:t>Лекции </a:t>
            </a:r>
            <a:r>
              <a:rPr lang="ru-RU" sz="1100" b="1" dirty="0"/>
              <a:t>по </a:t>
            </a:r>
            <a:r>
              <a:rPr lang="ru-RU" sz="1100" b="1" dirty="0" err="1"/>
              <a:t>агроинженерии</a:t>
            </a:r>
            <a:endParaRPr lang="ru-RU" sz="1100" dirty="0"/>
          </a:p>
          <a:p>
            <a:r>
              <a:rPr lang="ru-RU" sz="1100" dirty="0"/>
              <a:t> </a:t>
            </a:r>
            <a:r>
              <a:rPr lang="ru-RU" sz="1100" dirty="0" smtClean="0"/>
              <a:t>1</a:t>
            </a:r>
            <a:r>
              <a:rPr lang="ru-RU" sz="1100" dirty="0"/>
              <a:t>. Лектор: к.т.н., доцент,  кафедра эксплуатации и сервиса транспортных средств Кемеровского ГСХИ </a:t>
            </a:r>
            <a:r>
              <a:rPr lang="ru-RU" sz="1100" dirty="0" err="1"/>
              <a:t>Бережнов</a:t>
            </a:r>
            <a:r>
              <a:rPr lang="ru-RU" sz="1100" dirty="0"/>
              <a:t> Николай Николаевич.</a:t>
            </a:r>
          </a:p>
          <a:p>
            <a:r>
              <a:rPr lang="ru-RU" sz="1100" b="1" dirty="0"/>
              <a:t> </a:t>
            </a:r>
            <a:r>
              <a:rPr lang="ru-RU" sz="1100" b="1" dirty="0" smtClean="0"/>
              <a:t>Тема</a:t>
            </a:r>
            <a:r>
              <a:rPr lang="ru-RU" sz="1100" b="1" dirty="0"/>
              <a:t>: «</a:t>
            </a:r>
            <a:r>
              <a:rPr lang="ru-RU" sz="1100" b="1" dirty="0" err="1"/>
              <a:t>No-Till</a:t>
            </a:r>
            <a:r>
              <a:rPr lang="ru-RU" sz="1100" b="1" dirty="0"/>
              <a:t>– технология сберегающего земледелия»</a:t>
            </a:r>
            <a:endParaRPr lang="ru-RU" sz="1100" dirty="0"/>
          </a:p>
          <a:p>
            <a:endParaRPr lang="ru-RU" sz="1400" dirty="0"/>
          </a:p>
        </p:txBody>
      </p:sp>
      <p:pic>
        <p:nvPicPr>
          <p:cNvPr id="12290" name="Picture 2" descr="http://ksai.ru/images/20122013/IMG_28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824105"/>
            <a:ext cx="2172943" cy="145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Достигнутые результаты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268760"/>
            <a:ext cx="763106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Проведено  27 </a:t>
            </a:r>
            <a:r>
              <a:rPr lang="en-US" dirty="0" smtClean="0"/>
              <a:t>on-line </a:t>
            </a:r>
            <a:r>
              <a:rPr lang="ru-RU" dirty="0" smtClean="0"/>
              <a:t>лекций  ведущими преподавателями вузов.</a:t>
            </a:r>
          </a:p>
          <a:p>
            <a:r>
              <a:rPr lang="ru-RU" dirty="0" smtClean="0"/>
              <a:t>2. Издано в сборниках научных трудов двух вузов порядка 30 статей.</a:t>
            </a:r>
          </a:p>
          <a:p>
            <a:r>
              <a:rPr lang="ru-RU" dirty="0" smtClean="0"/>
              <a:t>3. Производственную практику  на базовых предприятиях </a:t>
            </a:r>
          </a:p>
          <a:p>
            <a:r>
              <a:rPr lang="ru-RU" dirty="0" smtClean="0"/>
              <a:t>Кемеровской области и сельскохозяйственных предприятиях </a:t>
            </a:r>
          </a:p>
          <a:p>
            <a:r>
              <a:rPr lang="ru-RU" dirty="0" smtClean="0"/>
              <a:t>АО Воеводина (Сербия) прошли  28 студентов.</a:t>
            </a:r>
          </a:p>
          <a:p>
            <a:r>
              <a:rPr lang="ru-RU" dirty="0" smtClean="0"/>
              <a:t>4. Стажировку  на базовых предприятиях Кемеровской области и АО Воеводина </a:t>
            </a:r>
            <a:r>
              <a:rPr lang="ru-RU" dirty="0"/>
              <a:t>(Сербия) прошли </a:t>
            </a:r>
            <a:r>
              <a:rPr lang="ru-RU" dirty="0" smtClean="0"/>
              <a:t>14 сотрудников  и 2 фермера.</a:t>
            </a:r>
          </a:p>
          <a:p>
            <a:r>
              <a:rPr lang="ru-RU" dirty="0" smtClean="0"/>
              <a:t>5. В Кемеровском ГСХИ была организована и проведена первая международная публичная защита выпускной квалификационной работы в режиме </a:t>
            </a:r>
            <a:r>
              <a:rPr lang="en-US" dirty="0" smtClean="0"/>
              <a:t>on-line</a:t>
            </a:r>
            <a:r>
              <a:rPr lang="ru-RU" dirty="0"/>
              <a:t> </a:t>
            </a:r>
            <a:r>
              <a:rPr lang="ru-RU" dirty="0" smtClean="0"/>
              <a:t>студентки </a:t>
            </a:r>
            <a:r>
              <a:rPr lang="ru-RU" dirty="0"/>
              <a:t>Елены Маликовой по теме «Влияние обработки </a:t>
            </a:r>
            <a:r>
              <a:rPr lang="ru-RU" dirty="0" err="1"/>
              <a:t>гуматом</a:t>
            </a:r>
            <a:r>
              <a:rPr lang="ru-RU" dirty="0"/>
              <a:t> натрия на урожайность и качества зерна яровой пшеницы», научный руководитель профессор Кондратенко Е.П.</a:t>
            </a:r>
            <a:endParaRPr lang="ru-RU" dirty="0" smtClean="0"/>
          </a:p>
          <a:p>
            <a:r>
              <a:rPr lang="ru-RU" dirty="0" smtClean="0"/>
              <a:t>6. Оформлена заявка на совместный патент </a:t>
            </a:r>
            <a:r>
              <a:rPr lang="ru-RU" dirty="0" err="1" smtClean="0"/>
              <a:t>корнеклубнемойки</a:t>
            </a:r>
            <a:r>
              <a:rPr lang="ru-RU" dirty="0" smtClean="0"/>
              <a:t>, проходит экспертиза по существу.</a:t>
            </a:r>
          </a:p>
          <a:p>
            <a:r>
              <a:rPr lang="ru-RU" dirty="0" smtClean="0"/>
              <a:t>7.  Участие в </a:t>
            </a:r>
            <a:r>
              <a:rPr lang="en-US" dirty="0" smtClean="0"/>
              <a:t>on-line </a:t>
            </a:r>
            <a:r>
              <a:rPr lang="ru-RU" dirty="0" smtClean="0"/>
              <a:t>научных конференциях.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Планируемые мероприятия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836712"/>
            <a:ext cx="77750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организовывать </a:t>
            </a:r>
            <a:r>
              <a:rPr lang="ru-RU" dirty="0"/>
              <a:t>и проводить чтение лекций в режиме </a:t>
            </a:r>
            <a:r>
              <a:rPr lang="en-US" dirty="0"/>
              <a:t>on</a:t>
            </a:r>
            <a:r>
              <a:rPr lang="ru-RU" dirty="0"/>
              <a:t>-</a:t>
            </a:r>
            <a:r>
              <a:rPr lang="en-US" dirty="0" smtClean="0"/>
              <a:t>line</a:t>
            </a:r>
            <a:r>
              <a:rPr lang="ru-RU" dirty="0" smtClean="0"/>
              <a:t> ведущими </a:t>
            </a:r>
            <a:r>
              <a:rPr lang="ru-RU" dirty="0"/>
              <a:t>преподавателями вузов для студентов Кемеровского ГСХИ и студентов сельскохозяйственного факультета университета в Новом Саду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организовывать и проводить публичные защиты выпускных квалификационных работ;</a:t>
            </a:r>
            <a:endParaRPr lang="ru-RU" dirty="0"/>
          </a:p>
          <a:p>
            <a:r>
              <a:rPr lang="ru-RU" dirty="0"/>
              <a:t>- ориентировать студентов сельскохозяйственного факультета университета в Новом Саду на обучение по магистерским программам «Бизнес-информатика», «Агрономия», «Зоотехния»;</a:t>
            </a:r>
          </a:p>
          <a:p>
            <a:r>
              <a:rPr lang="ru-RU" dirty="0"/>
              <a:t>- ориентировать студентов Кемеровского ГСХИ на обучение по программам мастера в сельскохозяйственном факультете университета в Новом Саду;</a:t>
            </a:r>
          </a:p>
          <a:p>
            <a:r>
              <a:rPr lang="ru-RU" dirty="0"/>
              <a:t>- организовывать и проводить производственные практики студентов на ведущих сельскохозяйственных предприятиях Кемеровской области и АО Воеводина (Сербия);</a:t>
            </a:r>
          </a:p>
          <a:p>
            <a:r>
              <a:rPr lang="ru-RU" dirty="0"/>
              <a:t>- разработать совместную программу стажировки и повышения квалификации для сотрудников вузов, а так же для производственников, фермеров на ведущих сельскохозяйственных предприятиях Кемеровской области и АО Воеводина (Сербия);</a:t>
            </a:r>
          </a:p>
          <a:p>
            <a:r>
              <a:rPr lang="ru-RU" dirty="0"/>
              <a:t>- участвовать в разработке и реализации совместных образовательных программ в рамках сетевого взаимодействия.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29969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Times New Roman" pitchFamily="18" charset="0"/>
              </a:rPr>
              <a:t>Спасибо за внимание!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763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 17 по 22 мая 2010 г. группа студентов под руководством преподавателя </a:t>
            </a:r>
            <a:r>
              <a:rPr lang="ru-RU" sz="1400" dirty="0" err="1" smtClean="0"/>
              <a:t>КемГСХИ</a:t>
            </a:r>
            <a:r>
              <a:rPr lang="ru-RU" sz="1400" dirty="0" smtClean="0"/>
              <a:t> побывали на ознакомительной практике в Сербии город Новый Сад.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799" y="1052736"/>
            <a:ext cx="4968552" cy="332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7631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25.01.11 г.- 30.01.11 г. В рамках договора о сотрудничестве между Кемеровским ГСХИ и университетом Новый Сад (Сербия) происходят рабочие встречи профессора факультета сельского хозяйства университета Новый Сад </a:t>
            </a:r>
            <a:r>
              <a:rPr lang="ru-RU" sz="1400" b="1" dirty="0" err="1" smtClean="0"/>
              <a:t>Бранко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Маринковича</a:t>
            </a:r>
            <a:r>
              <a:rPr lang="ru-RU" sz="1400" dirty="0" smtClean="0"/>
              <a:t> с учеными </a:t>
            </a:r>
            <a:r>
              <a:rPr lang="ru-RU" sz="1400" dirty="0" err="1" smtClean="0"/>
              <a:t>КемГСХИ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16732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7631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18-26 сентября 2011 г. Проректор по учебной работе </a:t>
            </a:r>
            <a:r>
              <a:rPr lang="ru-RU" sz="1400" b="1" dirty="0" smtClean="0"/>
              <a:t>Васильченко А.М. </a:t>
            </a:r>
            <a:r>
              <a:rPr lang="ru-RU" sz="1400" dirty="0" smtClean="0"/>
              <a:t>в рамках договора о сотрудничестве между Кемеровским ГСХИ и университетом Новый Сад (Сербия) посетил с рабочим визитом Сельскохозяйственный факультет университета. </a:t>
            </a:r>
          </a:p>
          <a:p>
            <a:r>
              <a:rPr lang="ru-RU" sz="1400" dirty="0" smtClean="0"/>
              <a:t>Цель данного визита – заключение меморандума о взаимодействии в сфере научного и учебного сотрудничества между Сельскохозяйственным факультетом университета Новый Сад  и Кемеровским государственным сельскохозяйственным институтом. 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40642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7631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Ранее 28 октября 2011 г. в городе </a:t>
            </a:r>
            <a:r>
              <a:rPr lang="ru-RU" sz="1400" dirty="0" err="1" smtClean="0"/>
              <a:t>Рума</a:t>
            </a:r>
            <a:r>
              <a:rPr lang="ru-RU" sz="1400" dirty="0" smtClean="0"/>
              <a:t> АО Воеводина сельскохозяйственным производственникам республики Сербия доцентами Кемеровского государственного института </a:t>
            </a:r>
            <a:r>
              <a:rPr lang="ru-RU" sz="1400" b="1" dirty="0" err="1" smtClean="0"/>
              <a:t>Шерером</a:t>
            </a:r>
            <a:r>
              <a:rPr lang="ru-RU" sz="1400" b="1" dirty="0" smtClean="0"/>
              <a:t> Дмитрием Владимировичем, </a:t>
            </a:r>
            <a:r>
              <a:rPr lang="ru-RU" sz="1400" b="1" dirty="0" err="1" smtClean="0"/>
              <a:t>Рассоловым</a:t>
            </a:r>
            <a:r>
              <a:rPr lang="ru-RU" sz="1400" b="1" dirty="0" smtClean="0"/>
              <a:t> Сергеем Николаевичем </a:t>
            </a:r>
            <a:r>
              <a:rPr lang="ru-RU" sz="1400" dirty="0" smtClean="0"/>
              <a:t>и деканом ФАТ </a:t>
            </a:r>
            <a:r>
              <a:rPr lang="ru-RU" sz="1400" dirty="0" err="1" smtClean="0"/>
              <a:t>Логуа</a:t>
            </a:r>
            <a:r>
              <a:rPr lang="ru-RU" sz="1400" dirty="0" smtClean="0"/>
              <a:t> </a:t>
            </a:r>
            <a:r>
              <a:rPr lang="ru-RU" sz="1400" dirty="0" err="1" smtClean="0"/>
              <a:t>Марианатой</a:t>
            </a:r>
            <a:r>
              <a:rPr lang="ru-RU" sz="1400" dirty="0" smtClean="0"/>
              <a:t> </a:t>
            </a:r>
            <a:r>
              <a:rPr lang="ru-RU" sz="1400" dirty="0" err="1" smtClean="0"/>
              <a:t>Ташеевной</a:t>
            </a:r>
            <a:r>
              <a:rPr lang="ru-RU" sz="1400" dirty="0" smtClean="0"/>
              <a:t> был представлен комплексный доклад на тему «Основные показатели сельскохозяйственного производства Кемеровской области». Трансляция проходила в режиме </a:t>
            </a:r>
            <a:r>
              <a:rPr lang="ru-RU" sz="1400" dirty="0" err="1" smtClean="0"/>
              <a:t>on-line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787" y="941053"/>
            <a:ext cx="5184576" cy="389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7631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 18 марта по 24 марта 2012 года зав. кафедрой «Финансы и кредит», </a:t>
            </a:r>
            <a:r>
              <a:rPr lang="ru-RU" sz="1400" dirty="0" err="1" smtClean="0"/>
              <a:t>к.э.н</a:t>
            </a:r>
            <a:r>
              <a:rPr lang="ru-RU" sz="1400" dirty="0" smtClean="0"/>
              <a:t>., доцент </a:t>
            </a:r>
            <a:r>
              <a:rPr lang="ru-RU" sz="1400" b="1" dirty="0" smtClean="0"/>
              <a:t>Васильев Константин Александрович</a:t>
            </a:r>
            <a:r>
              <a:rPr lang="ru-RU" sz="1400" dirty="0" smtClean="0"/>
              <a:t> посетил с рабочим визитом Университет в Новом Саду, Сербия.</a:t>
            </a:r>
            <a:endParaRPr lang="ru-RU" sz="1400" dirty="0"/>
          </a:p>
        </p:txBody>
      </p:sp>
      <p:pic>
        <p:nvPicPr>
          <p:cNvPr id="5122" name="Picture 2" descr="P1050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1"/>
            <a:ext cx="4392488" cy="2468173"/>
          </a:xfrm>
          <a:prstGeom prst="rect">
            <a:avLst/>
          </a:prstGeom>
          <a:noFill/>
        </p:spPr>
      </p:pic>
      <p:pic>
        <p:nvPicPr>
          <p:cNvPr id="2050" name="Picture 2" descr="P10500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44" y="2295008"/>
            <a:ext cx="4328755" cy="243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7631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Поездка делегации ФГБОУ ВПО «Кемеровский государственный сельскохозяйственный институт» в Сербию с 9 по 19 июля 2012 года. Руководитель практики заведующий кафедрой «Технология металлов и ремонта машин» к.т.н., доцент </a:t>
            </a:r>
            <a:r>
              <a:rPr lang="ru-RU" sz="1400" b="1" dirty="0" smtClean="0"/>
              <a:t>Черныш Алексей Петрович.</a:t>
            </a:r>
            <a:endParaRPr lang="ru-RU" sz="1400" b="1" dirty="0"/>
          </a:p>
        </p:txBody>
      </p:sp>
      <p:pic>
        <p:nvPicPr>
          <p:cNvPr id="1026" name="Picture 2" descr="P11105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024336" cy="22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Свидетельство_сер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1728192" cy="246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видетельство_ру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157" y="2194821"/>
            <a:ext cx="1722843" cy="24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11102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60" y="2713907"/>
            <a:ext cx="2772916" cy="20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1"/>
            <a:ext cx="7200800" cy="764704"/>
          </a:xfrm>
        </p:spPr>
        <p:txBody>
          <a:bodyPr/>
          <a:lstStyle/>
          <a:p>
            <a:r>
              <a:rPr lang="ru-RU" sz="2400" dirty="0" smtClean="0"/>
              <a:t>Хронология взаимодействия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5741465"/>
            <a:ext cx="78792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В период с 27 августа по 6 сентября 2012 году производственную практику и повышение </a:t>
            </a:r>
            <a:endParaRPr lang="ru-RU" sz="1400" dirty="0" smtClean="0"/>
          </a:p>
          <a:p>
            <a:r>
              <a:rPr lang="ru-RU" sz="1400" dirty="0" smtClean="0"/>
              <a:t>квалификации </a:t>
            </a:r>
            <a:r>
              <a:rPr lang="ru-RU" sz="1400" dirty="0"/>
              <a:t>прошли студенты и ученые Университета Новый Сад (Сербия) </a:t>
            </a:r>
            <a:endParaRPr lang="ru-RU" sz="1400" dirty="0" smtClean="0"/>
          </a:p>
          <a:p>
            <a:r>
              <a:rPr lang="ru-RU" sz="1400" dirty="0" smtClean="0"/>
              <a:t>на </a:t>
            </a:r>
            <a:r>
              <a:rPr lang="ru-RU" sz="1400" dirty="0"/>
              <a:t>базе Кемеровского ГСХИ, в составе 10 человек, в </a:t>
            </a:r>
            <a:r>
              <a:rPr lang="ru-RU" sz="1400" dirty="0" err="1"/>
              <a:t>т.ч</a:t>
            </a:r>
            <a:r>
              <a:rPr lang="ru-RU" sz="1400" dirty="0"/>
              <a:t>. 6 студентов, 2 фермера и 2 ученых</a:t>
            </a:r>
          </a:p>
        </p:txBody>
      </p:sp>
      <p:pic>
        <p:nvPicPr>
          <p:cNvPr id="3074" name="Picture 2" descr="IMG_21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5651"/>
            <a:ext cx="378042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G_2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91" y="921788"/>
            <a:ext cx="3735467" cy="249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G_21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57" y="3495377"/>
            <a:ext cx="3337140" cy="22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157192"/>
            <a:ext cx="8373616" cy="1540768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19 </a:t>
            </a:r>
            <a:r>
              <a:rPr lang="ru-RU" sz="1400" dirty="0" smtClean="0"/>
              <a:t>ноября 2012 г. ученые </a:t>
            </a:r>
            <a:r>
              <a:rPr lang="ru-RU" sz="1400" dirty="0"/>
              <a:t>и аспиранты Кемеровского ГСХИ принимали участие в конференции в режиме </a:t>
            </a:r>
            <a:r>
              <a:rPr lang="en-US" sz="1400" dirty="0" smtClean="0"/>
              <a:t>on</a:t>
            </a:r>
            <a:r>
              <a:rPr lang="ru-RU" sz="1400" dirty="0" smtClean="0"/>
              <a:t>-</a:t>
            </a:r>
            <a:r>
              <a:rPr lang="en-US" sz="1400" dirty="0" smtClean="0"/>
              <a:t>line</a:t>
            </a:r>
            <a:r>
              <a:rPr lang="ru-RU" sz="1400" dirty="0" smtClean="0"/>
              <a:t>.</a:t>
            </a:r>
            <a:r>
              <a:rPr lang="ru-RU" sz="1400" dirty="0"/>
              <a:t> С приветственным словом для сербской аудитории выступил</a:t>
            </a:r>
            <a:r>
              <a:rPr lang="ru-RU" sz="1400" b="1" dirty="0"/>
              <a:t> ректор</a:t>
            </a:r>
            <a:r>
              <a:rPr lang="ru-RU" sz="1400" dirty="0"/>
              <a:t> </a:t>
            </a:r>
            <a:r>
              <a:rPr lang="ru-RU" sz="1400" dirty="0" err="1"/>
              <a:t>КемГСХИ</a:t>
            </a:r>
            <a:r>
              <a:rPr lang="ru-RU" sz="1400" b="1" dirty="0"/>
              <a:t> </a:t>
            </a:r>
            <a:r>
              <a:rPr lang="ru-RU" sz="1400" b="1" dirty="0" err="1"/>
              <a:t>Мяленко</a:t>
            </a:r>
            <a:r>
              <a:rPr lang="ru-RU" sz="1400" b="1" dirty="0"/>
              <a:t> В.И.</a:t>
            </a:r>
            <a:r>
              <a:rPr lang="ru-RU" sz="1400" dirty="0"/>
              <a:t>. На мероприятии присутствовали представители инженерного факультета </a:t>
            </a:r>
            <a:r>
              <a:rPr lang="ru-RU" sz="1400" b="1" dirty="0"/>
              <a:t>декан </a:t>
            </a:r>
            <a:r>
              <a:rPr lang="ru-RU" sz="1400" b="1" dirty="0" err="1"/>
              <a:t>Аверичев</a:t>
            </a:r>
            <a:r>
              <a:rPr lang="ru-RU" sz="1400" b="1" dirty="0"/>
              <a:t> Л.В.</a:t>
            </a:r>
            <a:r>
              <a:rPr lang="ru-RU" sz="1400" dirty="0"/>
              <a:t>, </a:t>
            </a:r>
            <a:r>
              <a:rPr lang="ru-RU" sz="1400" b="1" dirty="0"/>
              <a:t>заведующий кафедрой Черныш А.П</a:t>
            </a:r>
            <a:r>
              <a:rPr lang="ru-RU" sz="1400" dirty="0"/>
              <a:t>. и аспиранты</a:t>
            </a:r>
            <a:r>
              <a:rPr lang="ru-RU" sz="1400" b="1" dirty="0"/>
              <a:t>. </a:t>
            </a:r>
            <a:r>
              <a:rPr lang="ru-RU" sz="1400" b="1" dirty="0" err="1"/>
              <a:t>Черкозьянов</a:t>
            </a:r>
            <a:r>
              <a:rPr lang="ru-RU" sz="1400" b="1" dirty="0"/>
              <a:t> А.Н</a:t>
            </a:r>
            <a:r>
              <a:rPr lang="ru-RU" sz="1400" dirty="0"/>
              <a:t>. зачитал доклад по теме </a:t>
            </a:r>
            <a:r>
              <a:rPr lang="ru-RU" sz="1400" b="1" dirty="0"/>
              <a:t>«Перспективы повышения качества доработки </a:t>
            </a:r>
            <a:r>
              <a:rPr lang="ru-RU" sz="1400" b="1" dirty="0" err="1"/>
              <a:t>корнеклубнеплодов</a:t>
            </a:r>
            <a:r>
              <a:rPr lang="ru-RU" sz="1400" b="1" dirty="0"/>
              <a:t>»</a:t>
            </a:r>
            <a:r>
              <a:rPr lang="ru-RU" sz="1400" dirty="0"/>
              <a:t>, в котором представил новейший проект по совершенствованию средств механизации по очистке и калибровке собранных корне-, клубнеплодов.</a:t>
            </a:r>
          </a:p>
          <a:p>
            <a:endParaRPr lang="ru-RU" dirty="0"/>
          </a:p>
        </p:txBody>
      </p:sp>
      <p:pic>
        <p:nvPicPr>
          <p:cNvPr id="11266" name="Picture 2" descr="http://ksai.ru/images/19112012/IMG_5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sai.ru/images/19112012/IMG_5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1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971600" y="1"/>
            <a:ext cx="7200800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smtClean="0"/>
              <a:t>Хронология взаимодействия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11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928</Words>
  <Application>Microsoft Office PowerPoint</Application>
  <PresentationFormat>Экран (4:3)</PresentationFormat>
  <Paragraphs>99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«Перспективы сотрудничества Кемеровского ГСХИ  с сельскохозяйственным факультетом университета в Новом Саду» </vt:lpstr>
      <vt:lpstr>Хронология взаимодействия</vt:lpstr>
      <vt:lpstr>Хронология взаимодействия</vt:lpstr>
      <vt:lpstr>Хронология взаимодействия</vt:lpstr>
      <vt:lpstr>Хронология взаимодействия</vt:lpstr>
      <vt:lpstr>Хронология взаимодействия</vt:lpstr>
      <vt:lpstr>Хронология взаимодействия</vt:lpstr>
      <vt:lpstr>Хронология взаимодействия</vt:lpstr>
      <vt:lpstr>Презентация PowerPoint</vt:lpstr>
      <vt:lpstr>Хронология взаимодействия</vt:lpstr>
      <vt:lpstr>Хронология взаимодействия</vt:lpstr>
      <vt:lpstr>Хронология взаимодействия</vt:lpstr>
      <vt:lpstr>Хронология взаимодействия</vt:lpstr>
      <vt:lpstr>Хронология взаимодействия</vt:lpstr>
      <vt:lpstr>Хронология взаимодействия</vt:lpstr>
      <vt:lpstr>Хронология взаимодействия</vt:lpstr>
      <vt:lpstr>Достигнутые результаты</vt:lpstr>
      <vt:lpstr>Планируемые мероприятия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ВТО: основные положения,  преимущества и риски для сельского хозяйства</dc:title>
  <dc:creator>User</dc:creator>
  <cp:lastModifiedBy>prorector</cp:lastModifiedBy>
  <cp:revision>85</cp:revision>
  <dcterms:created xsi:type="dcterms:W3CDTF">2012-03-11T06:18:35Z</dcterms:created>
  <dcterms:modified xsi:type="dcterms:W3CDTF">2014-09-10T03:15:23Z</dcterms:modified>
</cp:coreProperties>
</file>